
<file path=[Content_Types].xml><?xml version="1.0" encoding="utf-8"?>
<Types xmlns="http://schemas.openxmlformats.org/package/2006/content-types">
  <Default Extension="jpg" ContentType="image/jpeg"/>
  <Default Extension="m4a" ContentType="audio/mp4"/>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tags/tag1.xml" ContentType="application/vnd.openxmlformats-officedocument.presentationml.tags+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2"/>
  </p:sldMasterIdLst>
  <p:notesMasterIdLst>
    <p:notesMasterId r:id="rId15"/>
  </p:notesMasterIdLst>
  <p:handoutMasterIdLst>
    <p:handoutMasterId r:id="rId16"/>
  </p:handoutMasterIdLst>
  <p:sldIdLst>
    <p:sldId id="266" r:id="rId3"/>
    <p:sldId id="275" r:id="rId4"/>
    <p:sldId id="267" r:id="rId5"/>
    <p:sldId id="278" r:id="rId6"/>
    <p:sldId id="279" r:id="rId7"/>
    <p:sldId id="284" r:id="rId8"/>
    <p:sldId id="285" r:id="rId9"/>
    <p:sldId id="283" r:id="rId10"/>
    <p:sldId id="286" r:id="rId11"/>
    <p:sldId id="287" r:id="rId12"/>
    <p:sldId id="288" r:id="rId13"/>
    <p:sldId id="273" r:id="rId14"/>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Green, Jonathan (NIH/OD) [E]" initials="GJ([" lastIdx="3" clrIdx="0">
    <p:extLst>
      <p:ext uri="{19B8F6BF-5375-455C-9EA6-DF929625EA0E}">
        <p15:presenceInfo xmlns:p15="http://schemas.microsoft.com/office/powerpoint/2012/main" userId="S::greenjom@nih.gov::452f11b1-cca0-43e4-98dd-716f11391cb4" providerId="AD"/>
      </p:ext>
    </p:extLst>
  </p:cmAuthor>
  <p:cmAuthor id="2" name="Bridge, Heather (NIH/OD) [E]" initials="BH([" lastIdx="1" clrIdx="1">
    <p:extLst>
      <p:ext uri="{19B8F6BF-5375-455C-9EA6-DF929625EA0E}">
        <p15:presenceInfo xmlns:p15="http://schemas.microsoft.com/office/powerpoint/2012/main" userId="S::bridgeh@nih.gov::4966ada2-b086-4d25-99c5-ccb0d6bd412d"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74B23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26" autoAdjust="0"/>
    <p:restoredTop sz="54360" autoAdjust="0"/>
  </p:normalViewPr>
  <p:slideViewPr>
    <p:cSldViewPr snapToGrid="0">
      <p:cViewPr varScale="1">
        <p:scale>
          <a:sx n="35" d="100"/>
          <a:sy n="35" d="100"/>
        </p:scale>
        <p:origin x="2352" y="54"/>
      </p:cViewPr>
      <p:guideLst/>
    </p:cSldViewPr>
  </p:slideViewPr>
  <p:outlineViewPr>
    <p:cViewPr>
      <p:scale>
        <a:sx n="33" d="100"/>
        <a:sy n="33" d="100"/>
      </p:scale>
      <p:origin x="0" y="-306"/>
    </p:cViewPr>
  </p:outlineViewPr>
  <p:notesTextViewPr>
    <p:cViewPr>
      <p:scale>
        <a:sx n="1" d="1"/>
        <a:sy n="1" d="1"/>
      </p:scale>
      <p:origin x="0" y="0"/>
    </p:cViewPr>
  </p:notesTextViewPr>
  <p:notesViewPr>
    <p:cSldViewPr snapToGrid="0">
      <p:cViewPr>
        <p:scale>
          <a:sx n="100" d="100"/>
          <a:sy n="100" d="100"/>
        </p:scale>
        <p:origin x="1794" y="-1338"/>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presProps" Target="presProps.xml"/><Relationship Id="rId3" Type="http://schemas.openxmlformats.org/officeDocument/2006/relationships/slide" Target="slides/slide1.xml"/><Relationship Id="rId21"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commentAuthors" Target="commentAuthors.xml"/><Relationship Id="rId2" Type="http://schemas.openxmlformats.org/officeDocument/2006/relationships/slideMaster" Target="slideMasters/slideMaster1.xml"/><Relationship Id="rId16" Type="http://schemas.openxmlformats.org/officeDocument/2006/relationships/handoutMaster" Target="handoutMasters/handoutMaster1.xml"/><Relationship Id="rId20"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628CBBD-E9E7-486A-AB2C-4D5E210AD32C}" type="doc">
      <dgm:prSet loTypeId="urn:microsoft.com/office/officeart/2005/8/layout/hierarchy1" loCatId="hierarchy" qsTypeId="urn:microsoft.com/office/officeart/2005/8/quickstyle/simple2" qsCatId="simple" csTypeId="urn:microsoft.com/office/officeart/2005/8/colors/accent1_2" csCatId="accent1" phldr="1"/>
      <dgm:spPr/>
      <dgm:t>
        <a:bodyPr/>
        <a:lstStyle/>
        <a:p>
          <a:endParaRPr lang="en-US"/>
        </a:p>
      </dgm:t>
    </dgm:pt>
    <dgm:pt modelId="{2E8809B2-DC65-4C3A-BAAB-C0CDF4F3C657}">
      <dgm:prSet/>
      <dgm:spPr/>
      <dgm:t>
        <a:bodyPr/>
        <a:lstStyle/>
        <a:p>
          <a:r>
            <a:rPr lang="en-US" dirty="0"/>
            <a:t>Release date: 9/14/2020</a:t>
          </a:r>
        </a:p>
      </dgm:t>
    </dgm:pt>
    <dgm:pt modelId="{FF5FEC2C-CA73-4098-AC07-D77CFAF4D3F6}" type="parTrans" cxnId="{3E5FDF2F-A81C-4274-AAC0-6070572D15FB}">
      <dgm:prSet/>
      <dgm:spPr/>
      <dgm:t>
        <a:bodyPr/>
        <a:lstStyle/>
        <a:p>
          <a:endParaRPr lang="en-US"/>
        </a:p>
      </dgm:t>
    </dgm:pt>
    <dgm:pt modelId="{73637DD6-8F21-4C20-B697-98FFC5F8696B}" type="sibTrans" cxnId="{3E5FDF2F-A81C-4274-AAC0-6070572D15FB}">
      <dgm:prSet/>
      <dgm:spPr/>
      <dgm:t>
        <a:bodyPr/>
        <a:lstStyle/>
        <a:p>
          <a:endParaRPr lang="en-US"/>
        </a:p>
      </dgm:t>
    </dgm:pt>
    <dgm:pt modelId="{B17B07D3-B956-4B12-817B-F9A57343BBC2}">
      <dgm:prSet/>
      <dgm:spPr/>
      <dgm:t>
        <a:bodyPr/>
        <a:lstStyle/>
        <a:p>
          <a:pPr algn="l"/>
          <a:r>
            <a:rPr lang="en-US" dirty="0"/>
            <a:t>Effective date: 9/21/2020</a:t>
          </a:r>
        </a:p>
      </dgm:t>
    </dgm:pt>
    <dgm:pt modelId="{FBE6D10A-589C-459B-962C-6EB427A69167}" type="parTrans" cxnId="{AA2B9CB3-E594-4DE5-BDF9-347BE8D620F4}">
      <dgm:prSet/>
      <dgm:spPr/>
      <dgm:t>
        <a:bodyPr/>
        <a:lstStyle/>
        <a:p>
          <a:endParaRPr lang="en-US"/>
        </a:p>
      </dgm:t>
    </dgm:pt>
    <dgm:pt modelId="{D4D865CC-0E92-4AAD-895D-4E1CEACD05E8}" type="sibTrans" cxnId="{AA2B9CB3-E594-4DE5-BDF9-347BE8D620F4}">
      <dgm:prSet/>
      <dgm:spPr/>
      <dgm:t>
        <a:bodyPr/>
        <a:lstStyle/>
        <a:p>
          <a:endParaRPr lang="en-US"/>
        </a:p>
      </dgm:t>
    </dgm:pt>
    <dgm:pt modelId="{419026AF-D41F-4A54-AC90-917BDB1CFB66}" type="pres">
      <dgm:prSet presAssocID="{F628CBBD-E9E7-486A-AB2C-4D5E210AD32C}" presName="hierChild1" presStyleCnt="0">
        <dgm:presLayoutVars>
          <dgm:chPref val="1"/>
          <dgm:dir/>
          <dgm:animOne val="branch"/>
          <dgm:animLvl val="lvl"/>
          <dgm:resizeHandles/>
        </dgm:presLayoutVars>
      </dgm:prSet>
      <dgm:spPr/>
    </dgm:pt>
    <dgm:pt modelId="{B2B7BF29-000D-4AC1-BF4B-F856E93820E0}" type="pres">
      <dgm:prSet presAssocID="{2E8809B2-DC65-4C3A-BAAB-C0CDF4F3C657}" presName="hierRoot1" presStyleCnt="0"/>
      <dgm:spPr/>
    </dgm:pt>
    <dgm:pt modelId="{DB43F01A-9327-4879-B797-424D70EB837A}" type="pres">
      <dgm:prSet presAssocID="{2E8809B2-DC65-4C3A-BAAB-C0CDF4F3C657}" presName="composite" presStyleCnt="0"/>
      <dgm:spPr/>
    </dgm:pt>
    <dgm:pt modelId="{943456D6-952D-4C69-AE54-CA81C007C65C}" type="pres">
      <dgm:prSet presAssocID="{2E8809B2-DC65-4C3A-BAAB-C0CDF4F3C657}" presName="background" presStyleLbl="node0" presStyleIdx="0" presStyleCnt="2"/>
      <dgm:spPr/>
    </dgm:pt>
    <dgm:pt modelId="{0E67118D-1E30-4DFA-84FC-FD315391DA55}" type="pres">
      <dgm:prSet presAssocID="{2E8809B2-DC65-4C3A-BAAB-C0CDF4F3C657}" presName="text" presStyleLbl="fgAcc0" presStyleIdx="0" presStyleCnt="2">
        <dgm:presLayoutVars>
          <dgm:chPref val="3"/>
        </dgm:presLayoutVars>
      </dgm:prSet>
      <dgm:spPr/>
    </dgm:pt>
    <dgm:pt modelId="{45421BF8-ED55-44A7-A31D-CD821D5BE95D}" type="pres">
      <dgm:prSet presAssocID="{2E8809B2-DC65-4C3A-BAAB-C0CDF4F3C657}" presName="hierChild2" presStyleCnt="0"/>
      <dgm:spPr/>
    </dgm:pt>
    <dgm:pt modelId="{92671A5D-F353-460F-BF9F-F74A2F9843CE}" type="pres">
      <dgm:prSet presAssocID="{B17B07D3-B956-4B12-817B-F9A57343BBC2}" presName="hierRoot1" presStyleCnt="0"/>
      <dgm:spPr/>
    </dgm:pt>
    <dgm:pt modelId="{C37205D2-9A10-4C2A-9717-1BEA3BC8E346}" type="pres">
      <dgm:prSet presAssocID="{B17B07D3-B956-4B12-817B-F9A57343BBC2}" presName="composite" presStyleCnt="0"/>
      <dgm:spPr/>
    </dgm:pt>
    <dgm:pt modelId="{DD487B8E-3F3B-4AF5-BB05-AB4AAF938369}" type="pres">
      <dgm:prSet presAssocID="{B17B07D3-B956-4B12-817B-F9A57343BBC2}" presName="background" presStyleLbl="node0" presStyleIdx="1" presStyleCnt="2"/>
      <dgm:spPr/>
    </dgm:pt>
    <dgm:pt modelId="{B8E2E1DD-79E5-4A2C-8201-54A2CB1203BC}" type="pres">
      <dgm:prSet presAssocID="{B17B07D3-B956-4B12-817B-F9A57343BBC2}" presName="text" presStyleLbl="fgAcc0" presStyleIdx="1" presStyleCnt="2" custScaleX="109196">
        <dgm:presLayoutVars>
          <dgm:chPref val="3"/>
        </dgm:presLayoutVars>
      </dgm:prSet>
      <dgm:spPr/>
    </dgm:pt>
    <dgm:pt modelId="{BA541775-D7A9-4B06-8674-4888D7A3DA31}" type="pres">
      <dgm:prSet presAssocID="{B17B07D3-B956-4B12-817B-F9A57343BBC2}" presName="hierChild2" presStyleCnt="0"/>
      <dgm:spPr/>
    </dgm:pt>
  </dgm:ptLst>
  <dgm:cxnLst>
    <dgm:cxn modelId="{CF0D9B0B-DCD6-4CB2-AE3E-D658CB9E2DDB}" type="presOf" srcId="{2E8809B2-DC65-4C3A-BAAB-C0CDF4F3C657}" destId="{0E67118D-1E30-4DFA-84FC-FD315391DA55}" srcOrd="0" destOrd="0" presId="urn:microsoft.com/office/officeart/2005/8/layout/hierarchy1"/>
    <dgm:cxn modelId="{3E5FDF2F-A81C-4274-AAC0-6070572D15FB}" srcId="{F628CBBD-E9E7-486A-AB2C-4D5E210AD32C}" destId="{2E8809B2-DC65-4C3A-BAAB-C0CDF4F3C657}" srcOrd="0" destOrd="0" parTransId="{FF5FEC2C-CA73-4098-AC07-D77CFAF4D3F6}" sibTransId="{73637DD6-8F21-4C20-B697-98FFC5F8696B}"/>
    <dgm:cxn modelId="{0060CA43-30B6-40A3-A7C7-C3858E139672}" type="presOf" srcId="{F628CBBD-E9E7-486A-AB2C-4D5E210AD32C}" destId="{419026AF-D41F-4A54-AC90-917BDB1CFB66}" srcOrd="0" destOrd="0" presId="urn:microsoft.com/office/officeart/2005/8/layout/hierarchy1"/>
    <dgm:cxn modelId="{C4585748-FC9C-47FE-BCA1-EB1BB26CB522}" type="presOf" srcId="{B17B07D3-B956-4B12-817B-F9A57343BBC2}" destId="{B8E2E1DD-79E5-4A2C-8201-54A2CB1203BC}" srcOrd="0" destOrd="0" presId="urn:microsoft.com/office/officeart/2005/8/layout/hierarchy1"/>
    <dgm:cxn modelId="{AA2B9CB3-E594-4DE5-BDF9-347BE8D620F4}" srcId="{F628CBBD-E9E7-486A-AB2C-4D5E210AD32C}" destId="{B17B07D3-B956-4B12-817B-F9A57343BBC2}" srcOrd="1" destOrd="0" parTransId="{FBE6D10A-589C-459B-962C-6EB427A69167}" sibTransId="{D4D865CC-0E92-4AAD-895D-4E1CEACD05E8}"/>
    <dgm:cxn modelId="{EC19C7E9-AA2C-46B5-AD61-2EAE24EFD1A0}" type="presParOf" srcId="{419026AF-D41F-4A54-AC90-917BDB1CFB66}" destId="{B2B7BF29-000D-4AC1-BF4B-F856E93820E0}" srcOrd="0" destOrd="0" presId="urn:microsoft.com/office/officeart/2005/8/layout/hierarchy1"/>
    <dgm:cxn modelId="{5004DFA9-6414-49D5-A7D2-0EBC994083C7}" type="presParOf" srcId="{B2B7BF29-000D-4AC1-BF4B-F856E93820E0}" destId="{DB43F01A-9327-4879-B797-424D70EB837A}" srcOrd="0" destOrd="0" presId="urn:microsoft.com/office/officeart/2005/8/layout/hierarchy1"/>
    <dgm:cxn modelId="{1DA6BECA-4C03-4BA9-9999-0855AD5AFC56}" type="presParOf" srcId="{DB43F01A-9327-4879-B797-424D70EB837A}" destId="{943456D6-952D-4C69-AE54-CA81C007C65C}" srcOrd="0" destOrd="0" presId="urn:microsoft.com/office/officeart/2005/8/layout/hierarchy1"/>
    <dgm:cxn modelId="{BBE98C7A-D9F8-47EC-B543-2D3C37B64F28}" type="presParOf" srcId="{DB43F01A-9327-4879-B797-424D70EB837A}" destId="{0E67118D-1E30-4DFA-84FC-FD315391DA55}" srcOrd="1" destOrd="0" presId="urn:microsoft.com/office/officeart/2005/8/layout/hierarchy1"/>
    <dgm:cxn modelId="{3251429B-D726-4718-BAB9-5E2856FE4963}" type="presParOf" srcId="{B2B7BF29-000D-4AC1-BF4B-F856E93820E0}" destId="{45421BF8-ED55-44A7-A31D-CD821D5BE95D}" srcOrd="1" destOrd="0" presId="urn:microsoft.com/office/officeart/2005/8/layout/hierarchy1"/>
    <dgm:cxn modelId="{8FDDD289-20F5-4B47-AA6E-1D924750AA7B}" type="presParOf" srcId="{419026AF-D41F-4A54-AC90-917BDB1CFB66}" destId="{92671A5D-F353-460F-BF9F-F74A2F9843CE}" srcOrd="1" destOrd="0" presId="urn:microsoft.com/office/officeart/2005/8/layout/hierarchy1"/>
    <dgm:cxn modelId="{9DE1B1F3-2F7B-403F-94FF-C83DCD833985}" type="presParOf" srcId="{92671A5D-F353-460F-BF9F-F74A2F9843CE}" destId="{C37205D2-9A10-4C2A-9717-1BEA3BC8E346}" srcOrd="0" destOrd="0" presId="urn:microsoft.com/office/officeart/2005/8/layout/hierarchy1"/>
    <dgm:cxn modelId="{B8609B3B-E7AB-40ED-9916-901473441999}" type="presParOf" srcId="{C37205D2-9A10-4C2A-9717-1BEA3BC8E346}" destId="{DD487B8E-3F3B-4AF5-BB05-AB4AAF938369}" srcOrd="0" destOrd="0" presId="urn:microsoft.com/office/officeart/2005/8/layout/hierarchy1"/>
    <dgm:cxn modelId="{DFD626F6-090D-4527-B026-F102F9B63554}" type="presParOf" srcId="{C37205D2-9A10-4C2A-9717-1BEA3BC8E346}" destId="{B8E2E1DD-79E5-4A2C-8201-54A2CB1203BC}" srcOrd="1" destOrd="0" presId="urn:microsoft.com/office/officeart/2005/8/layout/hierarchy1"/>
    <dgm:cxn modelId="{F729CE2C-D636-470E-B09B-083487C0513A}" type="presParOf" srcId="{92671A5D-F353-460F-BF9F-F74A2F9843CE}" destId="{BA541775-D7A9-4B06-8674-4888D7A3DA31}" srcOrd="1" destOrd="0" presId="urn:microsoft.com/office/officeart/2005/8/layout/hierarchy1"/>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43456D6-952D-4C69-AE54-CA81C007C65C}">
      <dsp:nvSpPr>
        <dsp:cNvPr id="0" name=""/>
        <dsp:cNvSpPr/>
      </dsp:nvSpPr>
      <dsp:spPr>
        <a:xfrm>
          <a:off x="1044" y="860261"/>
          <a:ext cx="3109607" cy="1974600"/>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sp>
    <dsp:sp modelId="{0E67118D-1E30-4DFA-84FC-FD315391DA55}">
      <dsp:nvSpPr>
        <dsp:cNvPr id="0" name=""/>
        <dsp:cNvSpPr/>
      </dsp:nvSpPr>
      <dsp:spPr>
        <a:xfrm>
          <a:off x="346556" y="1188497"/>
          <a:ext cx="3109607" cy="1974600"/>
        </a:xfrm>
        <a:prstGeom prst="roundRect">
          <a:avLst>
            <a:gd name="adj" fmla="val 10000"/>
          </a:avLst>
        </a:prstGeom>
        <a:solidFill>
          <a:schemeClr val="lt1">
            <a:alpha val="90000"/>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48590" tIns="148590" rIns="148590" bIns="148590" numCol="1" spcCol="1270" anchor="ctr" anchorCtr="0">
          <a:noAutofit/>
        </a:bodyPr>
        <a:lstStyle/>
        <a:p>
          <a:pPr marL="0" lvl="0" indent="0" algn="ctr" defTabSz="1733550">
            <a:lnSpc>
              <a:spcPct val="90000"/>
            </a:lnSpc>
            <a:spcBef>
              <a:spcPct val="0"/>
            </a:spcBef>
            <a:spcAft>
              <a:spcPct val="35000"/>
            </a:spcAft>
            <a:buNone/>
          </a:pPr>
          <a:r>
            <a:rPr lang="en-US" sz="3900" kern="1200" dirty="0"/>
            <a:t>Release date: 9/14/2020</a:t>
          </a:r>
        </a:p>
      </dsp:txBody>
      <dsp:txXfrm>
        <a:off x="404390" y="1246331"/>
        <a:ext cx="2993939" cy="1858932"/>
      </dsp:txXfrm>
    </dsp:sp>
    <dsp:sp modelId="{DD487B8E-3F3B-4AF5-BB05-AB4AAF938369}">
      <dsp:nvSpPr>
        <dsp:cNvPr id="0" name=""/>
        <dsp:cNvSpPr/>
      </dsp:nvSpPr>
      <dsp:spPr>
        <a:xfrm>
          <a:off x="3801676" y="860261"/>
          <a:ext cx="3395567" cy="1974600"/>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sp>
    <dsp:sp modelId="{B8E2E1DD-79E5-4A2C-8201-54A2CB1203BC}">
      <dsp:nvSpPr>
        <dsp:cNvPr id="0" name=""/>
        <dsp:cNvSpPr/>
      </dsp:nvSpPr>
      <dsp:spPr>
        <a:xfrm>
          <a:off x="4147188" y="1188497"/>
          <a:ext cx="3395567" cy="1974600"/>
        </a:xfrm>
        <a:prstGeom prst="roundRect">
          <a:avLst>
            <a:gd name="adj" fmla="val 10000"/>
          </a:avLst>
        </a:prstGeom>
        <a:solidFill>
          <a:schemeClr val="lt1">
            <a:alpha val="90000"/>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48590" tIns="148590" rIns="148590" bIns="148590" numCol="1" spcCol="1270" anchor="ctr" anchorCtr="0">
          <a:noAutofit/>
        </a:bodyPr>
        <a:lstStyle/>
        <a:p>
          <a:pPr marL="0" lvl="0" indent="0" algn="l" defTabSz="1733550">
            <a:lnSpc>
              <a:spcPct val="90000"/>
            </a:lnSpc>
            <a:spcBef>
              <a:spcPct val="0"/>
            </a:spcBef>
            <a:spcAft>
              <a:spcPct val="35000"/>
            </a:spcAft>
            <a:buNone/>
          </a:pPr>
          <a:r>
            <a:rPr lang="en-US" sz="3900" kern="1200" dirty="0"/>
            <a:t>Effective date: 9/21/2020</a:t>
          </a:r>
        </a:p>
      </dsp:txBody>
      <dsp:txXfrm>
        <a:off x="4205022" y="1246331"/>
        <a:ext cx="3279899" cy="1858932"/>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02C01F96-2B3B-4AEC-9F0E-BF51B264B4D0}"/>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a:extLst>
              <a:ext uri="{FF2B5EF4-FFF2-40B4-BE49-F238E27FC236}">
                <a16:creationId xmlns:a16="http://schemas.microsoft.com/office/drawing/2014/main" id="{FF85E3D5-F502-468A-A2AA-77B4CFA78CEE}"/>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C9F4087C-06AA-4065-BB8C-4280A8FADDEB}" type="datetimeFigureOut">
              <a:rPr lang="en-US" smtClean="0"/>
              <a:t>9/12/20</a:t>
            </a:fld>
            <a:endParaRPr lang="en-US" dirty="0"/>
          </a:p>
        </p:txBody>
      </p:sp>
      <p:sp>
        <p:nvSpPr>
          <p:cNvPr id="4" name="Footer Placeholder 3">
            <a:extLst>
              <a:ext uri="{FF2B5EF4-FFF2-40B4-BE49-F238E27FC236}">
                <a16:creationId xmlns:a16="http://schemas.microsoft.com/office/drawing/2014/main" id="{B445B4A5-2F7A-42CD-AB95-AA675272A419}"/>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a:extLst>
              <a:ext uri="{FF2B5EF4-FFF2-40B4-BE49-F238E27FC236}">
                <a16:creationId xmlns:a16="http://schemas.microsoft.com/office/drawing/2014/main" id="{65985654-F8C7-4620-97D1-23666DDA2B19}"/>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95DF3B88-F75D-4E6A-8F53-AAB7CFC3D611}" type="slidenum">
              <a:rPr lang="en-US" smtClean="0"/>
              <a:t>‹#›</a:t>
            </a:fld>
            <a:endParaRPr lang="en-US" dirty="0"/>
          </a:p>
        </p:txBody>
      </p:sp>
    </p:spTree>
    <p:extLst>
      <p:ext uri="{BB962C8B-B14F-4D97-AF65-F5344CB8AC3E}">
        <p14:creationId xmlns:p14="http://schemas.microsoft.com/office/powerpoint/2010/main" val="276109268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4CBCC86-9979-4769-AD30-3F8E42BE267D}" type="datetimeFigureOut">
              <a:rPr lang="en-US" smtClean="0"/>
              <a:t>9/12/20</a:t>
            </a:fld>
            <a:endParaRPr lang="en-US" dirty="0"/>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8878A9C-9465-40FD-95A9-5FB5C89B7200}" type="slidenum">
              <a:rPr lang="en-US" smtClean="0"/>
              <a:t>‹#›</a:t>
            </a:fld>
            <a:endParaRPr lang="en-US" dirty="0"/>
          </a:p>
        </p:txBody>
      </p:sp>
    </p:spTree>
    <p:extLst>
      <p:ext uri="{BB962C8B-B14F-4D97-AF65-F5344CB8AC3E}">
        <p14:creationId xmlns:p14="http://schemas.microsoft.com/office/powerpoint/2010/main" val="68781512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3" Type="http://schemas.openxmlformats.org/officeDocument/2006/relationships/hyperlink" Target="mailto:IRB@od.nih.gov" TargetMode="External"/><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is a short presentation to introduce you to Policy 101, which is the new Office of Human Subjects Research Protections policy describing the organizational structure of the OHSRP. </a:t>
            </a:r>
          </a:p>
          <a:p>
            <a:r>
              <a:rPr lang="en-US" dirty="0"/>
              <a:t> </a:t>
            </a:r>
          </a:p>
          <a:p>
            <a:r>
              <a:rPr lang="en-US" dirty="0"/>
              <a:t>This presentation is meant to be a brief overview of the key points of the policy. It </a:t>
            </a:r>
            <a:r>
              <a:rPr lang="en-US" u="sng" dirty="0"/>
              <a:t>is not </a:t>
            </a:r>
            <a:r>
              <a:rPr lang="en-US" dirty="0"/>
              <a:t>an in-depth discussion of the policy and not all points raised in the policy will be discussed. Therefore, it is important that you review the full policy document which is posted on the IRBO website.</a:t>
            </a:r>
          </a:p>
          <a:p>
            <a:endParaRPr lang="en-US" dirty="0"/>
          </a:p>
        </p:txBody>
      </p:sp>
      <p:sp>
        <p:nvSpPr>
          <p:cNvPr id="4" name="Slide Number Placeholder 3"/>
          <p:cNvSpPr>
            <a:spLocks noGrp="1"/>
          </p:cNvSpPr>
          <p:nvPr>
            <p:ph type="sldNum" sz="quarter" idx="5"/>
          </p:nvPr>
        </p:nvSpPr>
        <p:spPr/>
        <p:txBody>
          <a:bodyPr/>
          <a:lstStyle/>
          <a:p>
            <a:fld id="{D8878A9C-9465-40FD-95A9-5FB5C89B7200}" type="slidenum">
              <a:rPr lang="en-US" smtClean="0"/>
              <a:t>1</a:t>
            </a:fld>
            <a:endParaRPr lang="en-US" dirty="0"/>
          </a:p>
        </p:txBody>
      </p:sp>
    </p:spTree>
    <p:extLst>
      <p:ext uri="{BB962C8B-B14F-4D97-AF65-F5344CB8AC3E}">
        <p14:creationId xmlns:p14="http://schemas.microsoft.com/office/powerpoint/2010/main" val="22966697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t>The newly established OHSRP office of Compliance and Training is responsible for:</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dirty="0"/>
          </a:p>
          <a:p>
            <a:pPr marL="342900" lvl="0" indent="-342900">
              <a:buFont typeface="Arial" panose="020B0604020202020204" pitchFamily="34" charset="0"/>
              <a:buChar char="•"/>
            </a:pPr>
            <a:r>
              <a:rPr lang="en-US" sz="2400" dirty="0"/>
              <a:t>Review and management of reportable events that occur during the conduct of IRP human subjects research activities. </a:t>
            </a:r>
          </a:p>
          <a:p>
            <a:pPr marL="342900" indent="-342900">
              <a:buFont typeface="Arial" panose="020B0604020202020204" pitchFamily="34" charset="0"/>
              <a:buChar char="•"/>
            </a:pPr>
            <a:r>
              <a:rPr lang="en-US" sz="2400" dirty="0"/>
              <a:t>Providing education and training related to human subjects protections policies and procedures</a:t>
            </a:r>
          </a:p>
          <a:p>
            <a:pPr marL="342900" indent="-342900">
              <a:buFont typeface="Arial" panose="020B0604020202020204" pitchFamily="34" charset="0"/>
              <a:buChar char="•"/>
            </a:pPr>
            <a:r>
              <a:rPr lang="en-US" sz="2400" dirty="0"/>
              <a:t>Conducting noncompliance investigations, and</a:t>
            </a:r>
          </a:p>
          <a:p>
            <a:pPr marL="342900" indent="-342900">
              <a:buFont typeface="Arial" panose="020B0604020202020204" pitchFamily="34" charset="0"/>
              <a:buChar char="•"/>
            </a:pPr>
            <a:r>
              <a:rPr lang="en-US" sz="2400" dirty="0"/>
              <a:t>Conducting Quality Assurance/Quality Improvement reviews of NIH IRB activities</a:t>
            </a:r>
          </a:p>
          <a:p>
            <a:endParaRPr lang="en-US" dirty="0"/>
          </a:p>
        </p:txBody>
      </p:sp>
      <p:sp>
        <p:nvSpPr>
          <p:cNvPr id="4" name="Slide Number Placeholder 3"/>
          <p:cNvSpPr>
            <a:spLocks noGrp="1"/>
          </p:cNvSpPr>
          <p:nvPr>
            <p:ph type="sldNum" sz="quarter" idx="5"/>
          </p:nvPr>
        </p:nvSpPr>
        <p:spPr/>
        <p:txBody>
          <a:bodyPr/>
          <a:lstStyle/>
          <a:p>
            <a:fld id="{D8878A9C-9465-40FD-95A9-5FB5C89B7200}" type="slidenum">
              <a:rPr lang="en-US" smtClean="0"/>
              <a:t>10</a:t>
            </a:fld>
            <a:endParaRPr lang="en-US" dirty="0"/>
          </a:p>
        </p:txBody>
      </p:sp>
    </p:spTree>
    <p:extLst>
      <p:ext uri="{BB962C8B-B14F-4D97-AF65-F5344CB8AC3E}">
        <p14:creationId xmlns:p14="http://schemas.microsoft.com/office/powerpoint/2010/main" val="335793580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t>The newly established OHSRP office of Policy and Accreditation is responsible for:</a:t>
            </a:r>
          </a:p>
          <a:p>
            <a:pPr marL="342900" lvl="0" indent="-342900">
              <a:buFont typeface="Arial" panose="020B0604020202020204" pitchFamily="34" charset="0"/>
              <a:buChar char="•"/>
            </a:pPr>
            <a:r>
              <a:rPr lang="en-US" sz="1200" dirty="0"/>
              <a:t>Writing Human Research Protection Program policies, and</a:t>
            </a:r>
          </a:p>
          <a:p>
            <a:pPr marL="342900" lvl="0" indent="-342900">
              <a:buFont typeface="Arial" panose="020B0604020202020204" pitchFamily="34" charset="0"/>
              <a:buChar char="•"/>
            </a:pPr>
            <a:r>
              <a:rPr lang="en-US" sz="1200" dirty="0"/>
              <a:t>Managing accreditation activities for the NIH HRPP</a:t>
            </a:r>
          </a:p>
          <a:p>
            <a:endParaRPr lang="en-US" dirty="0"/>
          </a:p>
        </p:txBody>
      </p:sp>
      <p:sp>
        <p:nvSpPr>
          <p:cNvPr id="4" name="Slide Number Placeholder 3"/>
          <p:cNvSpPr>
            <a:spLocks noGrp="1"/>
          </p:cNvSpPr>
          <p:nvPr>
            <p:ph type="sldNum" sz="quarter" idx="5"/>
          </p:nvPr>
        </p:nvSpPr>
        <p:spPr/>
        <p:txBody>
          <a:bodyPr/>
          <a:lstStyle/>
          <a:p>
            <a:fld id="{D8878A9C-9465-40FD-95A9-5FB5C89B7200}" type="slidenum">
              <a:rPr lang="en-US" smtClean="0"/>
              <a:t>11</a:t>
            </a:fld>
            <a:endParaRPr lang="en-US" dirty="0"/>
          </a:p>
        </p:txBody>
      </p:sp>
    </p:spTree>
    <p:extLst>
      <p:ext uri="{BB962C8B-B14F-4D97-AF65-F5344CB8AC3E}">
        <p14:creationId xmlns:p14="http://schemas.microsoft.com/office/powerpoint/2010/main" val="184784289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concludes this presentation. As a reminder, this presentation is intended to be only a brief overview of the key points of the policy. It is not an in-depth discussion, and there are some elements of the policy that we did not discuss. </a:t>
            </a:r>
          </a:p>
          <a:p>
            <a:endParaRPr lang="en-US" dirty="0"/>
          </a:p>
          <a:p>
            <a:r>
              <a:rPr lang="en-US" dirty="0"/>
              <a:t>Therefore, for full information, I urge you go to the IRBO website, and review the policy and the associated policy overview table posted there. </a:t>
            </a:r>
          </a:p>
          <a:p>
            <a:endParaRPr lang="en-US" dirty="0"/>
          </a:p>
          <a:p>
            <a:r>
              <a:rPr lang="en-US" dirty="0"/>
              <a:t>As always, if you have any questions, please feel free to email the NIH IRB at </a:t>
            </a:r>
            <a:r>
              <a:rPr lang="en-US" dirty="0">
                <a:hlinkClick r:id="rId3"/>
              </a:rPr>
              <a:t>IRB@od.nih.gov</a:t>
            </a:r>
            <a:r>
              <a:rPr lang="en-US" dirty="0"/>
              <a:t>. Thank you for listening.</a:t>
            </a:r>
          </a:p>
        </p:txBody>
      </p:sp>
      <p:sp>
        <p:nvSpPr>
          <p:cNvPr id="4" name="Slide Number Placeholder 3"/>
          <p:cNvSpPr>
            <a:spLocks noGrp="1"/>
          </p:cNvSpPr>
          <p:nvPr>
            <p:ph type="sldNum" sz="quarter" idx="5"/>
          </p:nvPr>
        </p:nvSpPr>
        <p:spPr/>
        <p:txBody>
          <a:bodyPr/>
          <a:lstStyle/>
          <a:p>
            <a:fld id="{D8878A9C-9465-40FD-95A9-5FB5C89B7200}" type="slidenum">
              <a:rPr lang="en-US" smtClean="0"/>
              <a:t>12</a:t>
            </a:fld>
            <a:endParaRPr lang="en-US" dirty="0"/>
          </a:p>
        </p:txBody>
      </p:sp>
    </p:spTree>
    <p:extLst>
      <p:ext uri="{BB962C8B-B14F-4D97-AF65-F5344CB8AC3E}">
        <p14:creationId xmlns:p14="http://schemas.microsoft.com/office/powerpoint/2010/main" val="59449780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The release date for this policy is September 14th, 2020. Upon release, you may use this policy as guidance for developing your submissions to the IRB. However, the IRB will not begin to enforce the policy until September 21st, 2020.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endParaRPr lang="en-US" dirty="0"/>
          </a:p>
          <a:p>
            <a:endParaRPr lang="en-US" dirty="0"/>
          </a:p>
          <a:p>
            <a:endParaRPr lang="en-US" dirty="0"/>
          </a:p>
        </p:txBody>
      </p:sp>
      <p:sp>
        <p:nvSpPr>
          <p:cNvPr id="4" name="Slide Number Placeholder 3"/>
          <p:cNvSpPr>
            <a:spLocks noGrp="1"/>
          </p:cNvSpPr>
          <p:nvPr>
            <p:ph type="sldNum" sz="quarter" idx="5"/>
          </p:nvPr>
        </p:nvSpPr>
        <p:spPr/>
        <p:txBody>
          <a:bodyPr/>
          <a:lstStyle/>
          <a:p>
            <a:fld id="{D8878A9C-9465-40FD-95A9-5FB5C89B7200}" type="slidenum">
              <a:rPr lang="en-US" smtClean="0"/>
              <a:t>2</a:t>
            </a:fld>
            <a:endParaRPr lang="en-US" dirty="0"/>
          </a:p>
        </p:txBody>
      </p:sp>
    </p:spTree>
    <p:extLst>
      <p:ext uri="{BB962C8B-B14F-4D97-AF65-F5344CB8AC3E}">
        <p14:creationId xmlns:p14="http://schemas.microsoft.com/office/powerpoint/2010/main" val="56454844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purpose of policy 101 is to describe the new </a:t>
            </a:r>
            <a:r>
              <a:rPr lang="en-US" sz="1200" dirty="0"/>
              <a:t>organizational structure of the OHSRP and the function of its offices</a:t>
            </a:r>
            <a:r>
              <a:rPr lang="en-US" dirty="0"/>
              <a:t>.</a:t>
            </a:r>
          </a:p>
          <a:p>
            <a:r>
              <a:rPr lang="en-US" dirty="0"/>
              <a:t>This policy applies to the:</a:t>
            </a:r>
          </a:p>
          <a:p>
            <a:pPr lvl="1">
              <a:buFont typeface="Wingdings" panose="05000000000000000000" pitchFamily="2" charset="2"/>
              <a:buChar char="§"/>
            </a:pPr>
            <a:r>
              <a:rPr lang="en-US" sz="2000" dirty="0"/>
              <a:t>NIH Institutional Official (IO)</a:t>
            </a:r>
          </a:p>
          <a:p>
            <a:pPr lvl="1">
              <a:buFont typeface="Wingdings" panose="05000000000000000000" pitchFamily="2" charset="2"/>
              <a:buChar char="§"/>
            </a:pPr>
            <a:r>
              <a:rPr lang="en-US" sz="2000" dirty="0"/>
              <a:t>NIH IRB Executive Chair</a:t>
            </a:r>
          </a:p>
          <a:p>
            <a:pPr lvl="1">
              <a:buFont typeface="Wingdings" panose="05000000000000000000" pitchFamily="2" charset="2"/>
              <a:buChar char="§"/>
            </a:pPr>
            <a:r>
              <a:rPr lang="en-US" sz="2000" dirty="0"/>
              <a:t>The staff of the OHSRP and its offices:</a:t>
            </a:r>
          </a:p>
          <a:p>
            <a:pPr marL="454025" lvl="1" indent="0">
              <a:buFont typeface="Arial" panose="020B0604020202020204" pitchFamily="34" charset="0"/>
              <a:buNone/>
            </a:pPr>
            <a:r>
              <a:rPr lang="en-US" sz="2000" dirty="0"/>
              <a:t>	The Office of IRB Operations (IRBO)</a:t>
            </a:r>
          </a:p>
          <a:p>
            <a:pPr marL="454025" lvl="1" indent="0">
              <a:buFont typeface="Arial" panose="020B0604020202020204" pitchFamily="34" charset="0"/>
              <a:buNone/>
            </a:pPr>
            <a:r>
              <a:rPr lang="en-US" sz="2000" dirty="0"/>
              <a:t>	The office of Compliance and Training (oC&amp;T), and</a:t>
            </a:r>
          </a:p>
          <a:p>
            <a:pPr marL="454025" lvl="1" indent="0">
              <a:buFont typeface="Arial" panose="020B0604020202020204" pitchFamily="34" charset="0"/>
              <a:buNone/>
            </a:pPr>
            <a:r>
              <a:rPr lang="en-US" sz="2000" dirty="0"/>
              <a:t>	The office of Policy and Accreditation (oP&amp;A)</a:t>
            </a:r>
          </a:p>
          <a:p>
            <a:endParaRPr lang="en-US" dirty="0"/>
          </a:p>
        </p:txBody>
      </p:sp>
      <p:sp>
        <p:nvSpPr>
          <p:cNvPr id="4" name="Slide Number Placeholder 3"/>
          <p:cNvSpPr>
            <a:spLocks noGrp="1"/>
          </p:cNvSpPr>
          <p:nvPr>
            <p:ph type="sldNum" sz="quarter" idx="5"/>
          </p:nvPr>
        </p:nvSpPr>
        <p:spPr/>
        <p:txBody>
          <a:bodyPr/>
          <a:lstStyle/>
          <a:p>
            <a:fld id="{D8878A9C-9465-40FD-95A9-5FB5C89B7200}" type="slidenum">
              <a:rPr lang="en-US" smtClean="0"/>
              <a:t>3</a:t>
            </a:fld>
            <a:endParaRPr lang="en-US" dirty="0"/>
          </a:p>
        </p:txBody>
      </p:sp>
    </p:spTree>
    <p:extLst>
      <p:ext uri="{BB962C8B-B14F-4D97-AF65-F5344CB8AC3E}">
        <p14:creationId xmlns:p14="http://schemas.microsoft.com/office/powerpoint/2010/main" val="319455431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 2015 the Advisory Committee to the DDIR advised that the Human Research Protection Program of the NIH could be less fragmented by consolidating the NIH IRBs, establishing a single IRB electronic system, and by streamlining IRB operations, resulting in greater efficiency and consistency of review.  During the time period between 2017 and 2019 the OHSRP and the NIH Human Research Protection Program underwent major changes to implement these recommendations. Changes included reducing the NIH IRBs from 13 to 2, hiring a new OHSRP Director, establishing the Office of IRB Operations (IRBO) under which IRB operations were consolidated, and expanding the OHSRP to include IRBO, the office of Compliance and Training and the office of Policy and Accreditation.</a:t>
            </a:r>
          </a:p>
          <a:p>
            <a:endParaRPr lang="en-US" dirty="0"/>
          </a:p>
          <a:p>
            <a:r>
              <a:rPr lang="en-US" dirty="0"/>
              <a:t>Policy 101 describes the new structure of the OHSRP and its offices under this new organization. Policy 101 also describes the roles and responsibilities of the NIH IRB executive chair which is a new role at the NIH. Lastly, Policy 101 describes the roles and responsibilities of the NIH institutional official.</a:t>
            </a:r>
          </a:p>
        </p:txBody>
      </p:sp>
      <p:sp>
        <p:nvSpPr>
          <p:cNvPr id="4" name="Slide Number Placeholder 3"/>
          <p:cNvSpPr>
            <a:spLocks noGrp="1"/>
          </p:cNvSpPr>
          <p:nvPr>
            <p:ph type="sldNum" sz="quarter" idx="5"/>
          </p:nvPr>
        </p:nvSpPr>
        <p:spPr/>
        <p:txBody>
          <a:bodyPr/>
          <a:lstStyle/>
          <a:p>
            <a:fld id="{D8878A9C-9465-40FD-95A9-5FB5C89B7200}" type="slidenum">
              <a:rPr lang="en-US" smtClean="0"/>
              <a:t>4</a:t>
            </a:fld>
            <a:endParaRPr lang="en-US" dirty="0"/>
          </a:p>
        </p:txBody>
      </p:sp>
    </p:spTree>
    <p:extLst>
      <p:ext uri="{BB962C8B-B14F-4D97-AF65-F5344CB8AC3E}">
        <p14:creationId xmlns:p14="http://schemas.microsoft.com/office/powerpoint/2010/main" val="151010955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dirty="0"/>
              <a:t>Now we will describe the functions of the OHSRP. </a:t>
            </a:r>
            <a:r>
              <a:rPr lang="en-US" sz="1200" dirty="0"/>
              <a:t>OHSRP promotes the rights, safety and welfare of human subjects and promotes the NIH Intramural Research Program’s mandate by : </a:t>
            </a:r>
          </a:p>
          <a:p>
            <a:pPr marL="342900" lvl="0" indent="-342900">
              <a:buFont typeface="Arial" panose="020B0604020202020204" pitchFamily="34" charset="0"/>
              <a:buChar char="•"/>
            </a:pPr>
            <a:r>
              <a:rPr lang="en-US" sz="1200" dirty="0"/>
              <a:t>Reviewing exempt and non-exempt human subjects research activities of the NIH IRP; </a:t>
            </a:r>
          </a:p>
          <a:p>
            <a:pPr marL="342900" lvl="0" indent="-342900">
              <a:buFont typeface="Arial" panose="020B0604020202020204" pitchFamily="34" charset="0"/>
              <a:buChar char="•"/>
            </a:pPr>
            <a:r>
              <a:rPr lang="en-US" sz="1200" dirty="0"/>
              <a:t>Developing NIH HRPP policies and IRB procedures;</a:t>
            </a:r>
          </a:p>
          <a:p>
            <a:pPr marL="342900" lvl="0" indent="-342900">
              <a:buFont typeface="Arial" panose="020B0604020202020204" pitchFamily="34" charset="0"/>
              <a:buChar char="•"/>
            </a:pPr>
            <a:r>
              <a:rPr lang="en-US" sz="1200" dirty="0"/>
              <a:t>Maintaining accreditation of the NIH Human Research Protection Program </a:t>
            </a:r>
          </a:p>
          <a:p>
            <a:pPr marL="342900" lvl="0" indent="-342900">
              <a:buFont typeface="Arial" panose="020B0604020202020204" pitchFamily="34" charset="0"/>
              <a:buChar char="•"/>
            </a:pPr>
            <a:r>
              <a:rPr lang="en-US" sz="1200" dirty="0"/>
              <a:t>Conducting educational activities for NIH investigators and NIH IRB members; and</a:t>
            </a:r>
          </a:p>
          <a:p>
            <a:pPr marL="342900" lvl="0" indent="-342900">
              <a:buFont typeface="Arial" panose="020B0604020202020204" pitchFamily="34" charset="0"/>
              <a:buChar char="•"/>
            </a:pPr>
            <a:r>
              <a:rPr lang="en-US" sz="1200" dirty="0"/>
              <a:t>Conducting Quality Assurance and Quality Improvement of the NIH IRB</a:t>
            </a:r>
            <a:endParaRPr lang="en-US" dirty="0"/>
          </a:p>
        </p:txBody>
      </p:sp>
      <p:sp>
        <p:nvSpPr>
          <p:cNvPr id="4" name="Slide Number Placeholder 3"/>
          <p:cNvSpPr>
            <a:spLocks noGrp="1"/>
          </p:cNvSpPr>
          <p:nvPr>
            <p:ph type="sldNum" sz="quarter" idx="5"/>
          </p:nvPr>
        </p:nvSpPr>
        <p:spPr/>
        <p:txBody>
          <a:bodyPr/>
          <a:lstStyle/>
          <a:p>
            <a:fld id="{D8878A9C-9465-40FD-95A9-5FB5C89B7200}" type="slidenum">
              <a:rPr lang="en-US" smtClean="0"/>
              <a:t>5</a:t>
            </a:fld>
            <a:endParaRPr lang="en-US" dirty="0"/>
          </a:p>
        </p:txBody>
      </p:sp>
    </p:spTree>
    <p:extLst>
      <p:ext uri="{BB962C8B-B14F-4D97-AF65-F5344CB8AC3E}">
        <p14:creationId xmlns:p14="http://schemas.microsoft.com/office/powerpoint/2010/main" val="81918882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The role of the NIH Institutional Official (or IO) is mandated by 45 CFR 46, and has not changed with this policy.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r>
              <a:rPr lang="en-US" dirty="0"/>
              <a:t>The role of the NIH IO is to: </a:t>
            </a:r>
            <a:endParaRPr lang="en-US" b="0" dirty="0">
              <a:highlight>
                <a:srgbClr val="FFFF00"/>
              </a:highlight>
            </a:endParaRPr>
          </a:p>
          <a:p>
            <a:pPr marL="342900" lvl="0" indent="-342900">
              <a:buFont typeface="Arial" panose="020B0604020202020204" pitchFamily="34" charset="0"/>
              <a:buChar char="•"/>
            </a:pPr>
            <a:r>
              <a:rPr lang="en-US" sz="1200" dirty="0">
                <a:highlight>
                  <a:srgbClr val="FFFF00"/>
                </a:highlight>
              </a:rPr>
              <a:t>Be the highest organizational official responsible for the NIH HRPP</a:t>
            </a:r>
          </a:p>
          <a:p>
            <a:pPr marL="342900" indent="-342900">
              <a:buFont typeface="Arial" panose="020B0604020202020204" pitchFamily="34" charset="0"/>
              <a:buChar char="•"/>
            </a:pPr>
            <a:r>
              <a:rPr lang="en-US" sz="1200" dirty="0">
                <a:highlight>
                  <a:srgbClr val="FFFF00"/>
                </a:highlight>
              </a:rPr>
              <a:t>Serve as the signatory for the NIH IRP’s Federalwide Assurance, ensuring compliance with 45 CFR 46</a:t>
            </a:r>
          </a:p>
          <a:p>
            <a:pPr marL="342900" indent="-342900">
              <a:buFont typeface="Arial" panose="020B0604020202020204" pitchFamily="34" charset="0"/>
              <a:buChar char="•"/>
            </a:pPr>
            <a:r>
              <a:rPr lang="en-US" sz="1200" dirty="0">
                <a:highlight>
                  <a:srgbClr val="FFFF00"/>
                </a:highlight>
              </a:rPr>
              <a:t>Set the tone for an institutional culture of respect for human research subjects by ensuring the standing of the IRB within the institution</a:t>
            </a:r>
          </a:p>
          <a:p>
            <a:pPr marL="342900" lvl="0" indent="-342900">
              <a:buFont typeface="Arial" panose="020B0604020202020204" pitchFamily="34" charset="0"/>
              <a:buChar char="•"/>
            </a:pPr>
            <a:r>
              <a:rPr lang="en-US" sz="1200" dirty="0">
                <a:highlight>
                  <a:srgbClr val="FFFF00"/>
                </a:highlight>
              </a:rPr>
              <a:t>Ensure the HRPP, under the auspices of OHSRP, functions effectively </a:t>
            </a:r>
          </a:p>
          <a:p>
            <a:pPr marL="342900" lvl="0" indent="-342900">
              <a:buFont typeface="Arial" panose="020B0604020202020204" pitchFamily="34" charset="0"/>
              <a:buChar char="•"/>
            </a:pPr>
            <a:r>
              <a:rPr lang="en-US" sz="1200" dirty="0">
                <a:highlight>
                  <a:srgbClr val="FFFF00"/>
                </a:highlight>
              </a:rPr>
              <a:t>Ensure that the NIH IRP provides sufficient resources and support necessary to ensure the safe and effective conduct of research involving human subjects</a:t>
            </a:r>
          </a:p>
          <a:p>
            <a:endParaRPr lang="en-US" dirty="0"/>
          </a:p>
        </p:txBody>
      </p:sp>
      <p:sp>
        <p:nvSpPr>
          <p:cNvPr id="4" name="Slide Number Placeholder 3"/>
          <p:cNvSpPr>
            <a:spLocks noGrp="1"/>
          </p:cNvSpPr>
          <p:nvPr>
            <p:ph type="sldNum" sz="quarter" idx="5"/>
          </p:nvPr>
        </p:nvSpPr>
        <p:spPr/>
        <p:txBody>
          <a:bodyPr/>
          <a:lstStyle/>
          <a:p>
            <a:fld id="{D8878A9C-9465-40FD-95A9-5FB5C89B7200}" type="slidenum">
              <a:rPr lang="en-US" smtClean="0"/>
              <a:t>6</a:t>
            </a:fld>
            <a:endParaRPr lang="en-US" dirty="0"/>
          </a:p>
        </p:txBody>
      </p:sp>
    </p:spTree>
    <p:extLst>
      <p:ext uri="{BB962C8B-B14F-4D97-AF65-F5344CB8AC3E}">
        <p14:creationId xmlns:p14="http://schemas.microsoft.com/office/powerpoint/2010/main" val="409185193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sz="1200" dirty="0"/>
              <a:t>The Director of OHSRP works closely with the IO to ensure that resources are adequate to maintain the proper functioning of the NIH HRPP and the functional offices of OHSRP. </a:t>
            </a:r>
          </a:p>
          <a:p>
            <a:pPr lvl="0"/>
            <a:endParaRPr lang="en-US" sz="1200" dirty="0"/>
          </a:p>
          <a:p>
            <a:pPr lvl="0"/>
            <a:r>
              <a:rPr lang="en-US" sz="1200" dirty="0"/>
              <a:t>In addition, the OHSRP Director has delegated authority from the Deputy Director for Intramural Research (DDIR) to: </a:t>
            </a:r>
          </a:p>
          <a:p>
            <a:pPr marL="342900" lvl="0" indent="-342900">
              <a:buFont typeface="Arial" panose="020B0604020202020204" pitchFamily="34" charset="0"/>
              <a:buChar char="•"/>
            </a:pPr>
            <a:r>
              <a:rPr lang="en-US" sz="1200" dirty="0"/>
              <a:t>Provide coordination and oversight over the day-to-day operations of the HRPP and OHSRP</a:t>
            </a:r>
          </a:p>
          <a:p>
            <a:pPr marL="342900" lvl="0" indent="-342900">
              <a:buFont typeface="Arial" panose="020B0604020202020204" pitchFamily="34" charset="0"/>
              <a:buChar char="•"/>
            </a:pPr>
            <a:r>
              <a:rPr lang="en-US" sz="1200" dirty="0"/>
              <a:t>Serve as the Human Protections Administrator for the NIH Federalwide Assurance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And the OHSRP Director can s</a:t>
            </a:r>
            <a:r>
              <a:rPr lang="en-US" sz="1200" dirty="0"/>
              <a:t>ign certain agreements, such as reliance agreements on behalf of the NIH</a:t>
            </a:r>
          </a:p>
          <a:p>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5"/>
          </p:nvPr>
        </p:nvSpPr>
        <p:spPr/>
        <p:txBody>
          <a:bodyPr/>
          <a:lstStyle/>
          <a:p>
            <a:fld id="{D8878A9C-9465-40FD-95A9-5FB5C89B7200}" type="slidenum">
              <a:rPr lang="en-US" smtClean="0"/>
              <a:t>7</a:t>
            </a:fld>
            <a:endParaRPr lang="en-US" dirty="0"/>
          </a:p>
        </p:txBody>
      </p:sp>
    </p:spTree>
    <p:extLst>
      <p:ext uri="{BB962C8B-B14F-4D97-AF65-F5344CB8AC3E}">
        <p14:creationId xmlns:p14="http://schemas.microsoft.com/office/powerpoint/2010/main" val="137924224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dirty="0"/>
              <a:t>The role of the NIH IRB Executive Chair is a new within the NIH HRPP. </a:t>
            </a:r>
            <a:r>
              <a:rPr lang="en-US" sz="1200" dirty="0"/>
              <a:t>The NIH IRB Executive Chair is responsible for overseeing the NIH IRB including:</a:t>
            </a:r>
          </a:p>
          <a:p>
            <a:pPr marL="342900" lvl="0" indent="-342900">
              <a:buFont typeface="Arial" panose="020B0604020202020204" pitchFamily="34" charset="0"/>
              <a:buChar char="•"/>
            </a:pPr>
            <a:r>
              <a:rPr lang="en-US" sz="1200" dirty="0"/>
              <a:t>The NIH IRB Chairs</a:t>
            </a:r>
          </a:p>
          <a:p>
            <a:pPr marL="342900" lvl="0" indent="-342900">
              <a:buFont typeface="Arial" panose="020B0604020202020204" pitchFamily="34" charset="0"/>
              <a:buChar char="•"/>
            </a:pPr>
            <a:r>
              <a:rPr lang="en-US" sz="1200" dirty="0"/>
              <a:t>Educating IRB Members and IRBO staff</a:t>
            </a:r>
          </a:p>
          <a:p>
            <a:pPr marL="342900" lvl="0" indent="-342900">
              <a:buFont typeface="Arial" panose="020B0604020202020204" pitchFamily="34" charset="0"/>
              <a:buChar char="•"/>
            </a:pPr>
            <a:r>
              <a:rPr lang="en-US" sz="1200" dirty="0"/>
              <a:t>Selecting IRB Members and Chairs </a:t>
            </a:r>
          </a:p>
          <a:p>
            <a:pPr marL="342900" lvl="0" indent="-342900">
              <a:buFont typeface="Arial" panose="020B0604020202020204" pitchFamily="34" charset="0"/>
              <a:buChar char="•"/>
            </a:pPr>
            <a:r>
              <a:rPr lang="en-US" sz="1200" dirty="0"/>
              <a:t>Evaluation of IRB members and Chairs</a:t>
            </a:r>
          </a:p>
          <a:p>
            <a:pPr marL="342900" indent="-342900">
              <a:buFont typeface="Arial" panose="020B0604020202020204" pitchFamily="34" charset="0"/>
              <a:buChar char="•"/>
            </a:pPr>
            <a:r>
              <a:rPr lang="en-US" sz="1200" dirty="0"/>
              <a:t>Evaluating the composition of the IRB</a:t>
            </a:r>
          </a:p>
          <a:p>
            <a:pPr marL="342900" lvl="0" indent="-342900">
              <a:buFont typeface="Arial" panose="020B0604020202020204" pitchFamily="34" charset="0"/>
              <a:buChar char="•"/>
            </a:pPr>
            <a:r>
              <a:rPr lang="en-US" sz="1200" dirty="0"/>
              <a:t>Providing consultation to IRB members and IRBO staff on approvability of research and IRB or exempt determinations, and</a:t>
            </a:r>
          </a:p>
          <a:p>
            <a:pPr marL="342900" lvl="0" indent="-342900">
              <a:buFont typeface="Arial" panose="020B0604020202020204" pitchFamily="34" charset="0"/>
              <a:buChar char="•"/>
            </a:pPr>
            <a:r>
              <a:rPr lang="en-US" sz="1200" dirty="0"/>
              <a:t>Delegating authority to expedited reviewers to approve research. </a:t>
            </a:r>
          </a:p>
          <a:p>
            <a:pPr marL="342900" lvl="0" indent="-342900">
              <a:buFont typeface="Arial" panose="020B0604020202020204" pitchFamily="34" charset="0"/>
              <a:buChar char="•"/>
            </a:pPr>
            <a:endParaRPr lang="en-US" sz="1200" dirty="0"/>
          </a:p>
          <a:p>
            <a:endParaRPr lang="en-US" dirty="0"/>
          </a:p>
          <a:p>
            <a:endParaRPr lang="en-US" dirty="0"/>
          </a:p>
          <a:p>
            <a:endParaRPr lang="en-US" dirty="0"/>
          </a:p>
        </p:txBody>
      </p:sp>
      <p:sp>
        <p:nvSpPr>
          <p:cNvPr id="4" name="Slide Number Placeholder 3"/>
          <p:cNvSpPr>
            <a:spLocks noGrp="1"/>
          </p:cNvSpPr>
          <p:nvPr>
            <p:ph type="sldNum" sz="quarter" idx="5"/>
          </p:nvPr>
        </p:nvSpPr>
        <p:spPr/>
        <p:txBody>
          <a:bodyPr/>
          <a:lstStyle/>
          <a:p>
            <a:fld id="{D8878A9C-9465-40FD-95A9-5FB5C89B7200}" type="slidenum">
              <a:rPr lang="en-US" smtClean="0"/>
              <a:t>8</a:t>
            </a:fld>
            <a:endParaRPr lang="en-US" dirty="0"/>
          </a:p>
        </p:txBody>
      </p:sp>
    </p:spTree>
    <p:extLst>
      <p:ext uri="{BB962C8B-B14F-4D97-AF65-F5344CB8AC3E}">
        <p14:creationId xmlns:p14="http://schemas.microsoft.com/office/powerpoint/2010/main" val="146620857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t>The Office of IRB Operations is a newly established office within the IRP. The office is lead by the IRBO Director. IRBO is located within the OHSRP. </a:t>
            </a:r>
          </a:p>
          <a:p>
            <a:pPr lvl="0"/>
            <a:r>
              <a:rPr lang="en-US" sz="1200" dirty="0"/>
              <a:t>The IRBO is responsible for:</a:t>
            </a:r>
          </a:p>
          <a:p>
            <a:pPr marL="342900" lvl="0" indent="-342900">
              <a:buFont typeface="Arial" panose="020B0604020202020204" pitchFamily="34" charset="0"/>
              <a:buChar char="•"/>
            </a:pPr>
            <a:r>
              <a:rPr lang="en-US" sz="1200" dirty="0"/>
              <a:t>Managing and supporting the efficient and effective regulatory oversight of the NIH IRB.</a:t>
            </a:r>
          </a:p>
          <a:p>
            <a:pPr marL="342900" lvl="0" indent="-342900">
              <a:buFont typeface="Arial" panose="020B0604020202020204" pitchFamily="34" charset="0"/>
              <a:buChar char="•"/>
            </a:pPr>
            <a:r>
              <a:rPr lang="en-US" sz="1200" dirty="0"/>
              <a:t>Interfacing with other divisions of the NIH IRP that are responsible for the review and approval of research (for example, Ancillary Reviews).</a:t>
            </a:r>
          </a:p>
          <a:p>
            <a:pPr marL="342900" lvl="0" indent="-342900">
              <a:buFont typeface="Arial" panose="020B0604020202020204" pitchFamily="34" charset="0"/>
              <a:buChar char="•"/>
            </a:pPr>
            <a:r>
              <a:rPr lang="en-US" sz="1200" dirty="0"/>
              <a:t>Preparing the minutes of the NIH IRB</a:t>
            </a:r>
          </a:p>
          <a:p>
            <a:pPr marL="342900" lvl="0" indent="-342900">
              <a:buFont typeface="Arial" panose="020B0604020202020204" pitchFamily="34" charset="0"/>
              <a:buChar char="•"/>
            </a:pPr>
            <a:r>
              <a:rPr lang="en-US" sz="1200" dirty="0"/>
              <a:t>Providing pre-review of IRB submission</a:t>
            </a:r>
          </a:p>
          <a:p>
            <a:pPr marL="342900" lvl="0" indent="-342900">
              <a:buFont typeface="Arial" panose="020B0604020202020204" pitchFamily="34" charset="0"/>
              <a:buChar char="•"/>
            </a:pPr>
            <a:r>
              <a:rPr lang="en-US" sz="1200" dirty="0"/>
              <a:t>Providing guidance to research teams regarding IRB submissions and stipulations, and</a:t>
            </a:r>
          </a:p>
          <a:p>
            <a:pPr marL="342900" lvl="0" indent="-342900">
              <a:buFont typeface="Arial" panose="020B0604020202020204" pitchFamily="34" charset="0"/>
              <a:buChar char="•"/>
            </a:pPr>
            <a:r>
              <a:rPr lang="en-US" sz="1200" dirty="0"/>
              <a:t>When delegated as IRB members, making expedited or exempt determinations</a:t>
            </a:r>
          </a:p>
          <a:p>
            <a:endParaRPr lang="en-US" dirty="0"/>
          </a:p>
        </p:txBody>
      </p:sp>
      <p:sp>
        <p:nvSpPr>
          <p:cNvPr id="4" name="Slide Number Placeholder 3"/>
          <p:cNvSpPr>
            <a:spLocks noGrp="1"/>
          </p:cNvSpPr>
          <p:nvPr>
            <p:ph type="sldNum" sz="quarter" idx="5"/>
          </p:nvPr>
        </p:nvSpPr>
        <p:spPr/>
        <p:txBody>
          <a:bodyPr/>
          <a:lstStyle/>
          <a:p>
            <a:fld id="{D8878A9C-9465-40FD-95A9-5FB5C89B7200}" type="slidenum">
              <a:rPr lang="en-US" smtClean="0"/>
              <a:t>9</a:t>
            </a:fld>
            <a:endParaRPr lang="en-US" dirty="0"/>
          </a:p>
        </p:txBody>
      </p:sp>
    </p:spTree>
    <p:extLst>
      <p:ext uri="{BB962C8B-B14F-4D97-AF65-F5344CB8AC3E}">
        <p14:creationId xmlns:p14="http://schemas.microsoft.com/office/powerpoint/2010/main" val="79504011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sp>
        <p:nvSpPr>
          <p:cNvPr id="7" name="Rectangle 6"/>
          <p:cNvSpPr/>
          <p:nvPr userDrawn="1"/>
        </p:nvSpPr>
        <p:spPr>
          <a:xfrm>
            <a:off x="2382" y="6400800"/>
            <a:ext cx="9141619"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2" y="633431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822960" y="758952"/>
            <a:ext cx="75438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en-US"/>
              <a:t>Click to edit Master title style</a:t>
            </a:r>
            <a:endParaRPr lang="en-US" dirty="0"/>
          </a:p>
        </p:txBody>
      </p:sp>
      <p:sp>
        <p:nvSpPr>
          <p:cNvPr id="3" name="Subtitle 2"/>
          <p:cNvSpPr>
            <a:spLocks noGrp="1"/>
          </p:cNvSpPr>
          <p:nvPr>
            <p:ph type="subTitle" idx="1"/>
          </p:nvPr>
        </p:nvSpPr>
        <p:spPr>
          <a:xfrm>
            <a:off x="825038" y="4455621"/>
            <a:ext cx="75438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endParaRPr lang="en-US" dirty="0"/>
          </a:p>
        </p:txBody>
      </p:sp>
      <p:cxnSp>
        <p:nvCxnSpPr>
          <p:cNvPr id="9" name="Straight Connector 8"/>
          <p:cNvCxnSpPr/>
          <p:nvPr/>
        </p:nvCxnSpPr>
        <p:spPr>
          <a:xfrm>
            <a:off x="905744" y="4343400"/>
            <a:ext cx="740664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pic>
        <p:nvPicPr>
          <p:cNvPr id="5" name="Picture 4">
            <a:extLst>
              <a:ext uri="{FF2B5EF4-FFF2-40B4-BE49-F238E27FC236}">
                <a16:creationId xmlns:a16="http://schemas.microsoft.com/office/drawing/2014/main" id="{03403DFC-F4C4-4D1A-AD90-9FE7E50E5C06}"/>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83275" y="6455475"/>
            <a:ext cx="2466793" cy="347849"/>
          </a:xfrm>
          <a:prstGeom prst="rect">
            <a:avLst/>
          </a:prstGeom>
        </p:spPr>
      </p:pic>
    </p:spTree>
    <p:extLst>
      <p:ext uri="{BB962C8B-B14F-4D97-AF65-F5344CB8AC3E}">
        <p14:creationId xmlns:p14="http://schemas.microsoft.com/office/powerpoint/2010/main" val="135982835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AB51363-17D8-4001-B5BA-315FC858BE67}" type="datetimeFigureOut">
              <a:rPr lang="en-US" smtClean="0"/>
              <a:t>9/12/20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C625CD95-95AE-4228-9537-BF358891EF0D}" type="slidenum">
              <a:rPr lang="en-US" smtClean="0"/>
              <a:t>‹#›</a:t>
            </a:fld>
            <a:endParaRPr lang="en-US" dirty="0"/>
          </a:p>
        </p:txBody>
      </p:sp>
    </p:spTree>
    <p:extLst>
      <p:ext uri="{BB962C8B-B14F-4D97-AF65-F5344CB8AC3E}">
        <p14:creationId xmlns:p14="http://schemas.microsoft.com/office/powerpoint/2010/main" val="33160302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2382" y="6400800"/>
            <a:ext cx="9141619"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2" y="633431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6543675" y="414779"/>
            <a:ext cx="1971675" cy="5757421"/>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414779"/>
            <a:ext cx="5800725" cy="5757420"/>
          </a:xfrm>
        </p:spPr>
        <p:txBody>
          <a:bodyPr vert="eaVert" lIns="45720" tIns="0" rIns="4572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AB51363-17D8-4001-B5BA-315FC858BE67}" type="datetimeFigureOut">
              <a:rPr lang="en-US" smtClean="0"/>
              <a:t>9/12/20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C625CD95-95AE-4228-9537-BF358891EF0D}" type="slidenum">
              <a:rPr lang="en-US" smtClean="0"/>
              <a:t>‹#›</a:t>
            </a:fld>
            <a:endParaRPr lang="en-US" dirty="0"/>
          </a:p>
        </p:txBody>
      </p:sp>
    </p:spTree>
    <p:extLst>
      <p:ext uri="{BB962C8B-B14F-4D97-AF65-F5344CB8AC3E}">
        <p14:creationId xmlns:p14="http://schemas.microsoft.com/office/powerpoint/2010/main" val="37012774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5" name="Picture 4">
            <a:extLst>
              <a:ext uri="{FF2B5EF4-FFF2-40B4-BE49-F238E27FC236}">
                <a16:creationId xmlns:a16="http://schemas.microsoft.com/office/drawing/2014/main" id="{7099347B-9235-4C30-AE9D-038420212B0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83271" y="6459909"/>
            <a:ext cx="2466793" cy="347849"/>
          </a:xfrm>
          <a:prstGeom prst="rect">
            <a:avLst/>
          </a:prstGeom>
        </p:spPr>
      </p:pic>
    </p:spTree>
    <p:extLst>
      <p:ext uri="{BB962C8B-B14F-4D97-AF65-F5344CB8AC3E}">
        <p14:creationId xmlns:p14="http://schemas.microsoft.com/office/powerpoint/2010/main" val="232990103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Section Header">
    <p:bg>
      <p:bgPr>
        <a:solidFill>
          <a:schemeClr val="bg1"/>
        </a:solidFill>
        <a:effectLst/>
      </p:bgPr>
    </p:bg>
    <p:spTree>
      <p:nvGrpSpPr>
        <p:cNvPr id="1" name=""/>
        <p:cNvGrpSpPr/>
        <p:nvPr/>
      </p:nvGrpSpPr>
      <p:grpSpPr>
        <a:xfrm>
          <a:off x="0" y="0"/>
          <a:ext cx="0" cy="0"/>
          <a:chOff x="0" y="0"/>
          <a:chExt cx="0" cy="0"/>
        </a:xfrm>
      </p:grpSpPr>
      <p:sp>
        <p:nvSpPr>
          <p:cNvPr id="7" name="Rectangle 6"/>
          <p:cNvSpPr/>
          <p:nvPr userDrawn="1"/>
        </p:nvSpPr>
        <p:spPr>
          <a:xfrm>
            <a:off x="2382" y="6400800"/>
            <a:ext cx="9141619"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dirty="0"/>
          </a:p>
        </p:txBody>
      </p:sp>
      <p:sp>
        <p:nvSpPr>
          <p:cNvPr id="8" name="Rectangle 7"/>
          <p:cNvSpPr/>
          <p:nvPr userDrawn="1"/>
        </p:nvSpPr>
        <p:spPr>
          <a:xfrm>
            <a:off x="12" y="633431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22960" y="758952"/>
            <a:ext cx="7543800" cy="3566160"/>
          </a:xfrm>
        </p:spPr>
        <p:txBody>
          <a:bodyPr anchor="b" anchorCtr="0">
            <a:normAutofit/>
          </a:bodyPr>
          <a:lstStyle>
            <a:lvl1pPr>
              <a:lnSpc>
                <a:spcPct val="85000"/>
              </a:lnSpc>
              <a:defRPr sz="8000" b="0">
                <a:solidFill>
                  <a:schemeClr val="tx1">
                    <a:lumMod val="85000"/>
                    <a:lumOff val="15000"/>
                  </a:schemeClr>
                </a:solidFill>
              </a:defRPr>
            </a:lvl1pPr>
          </a:lstStyle>
          <a:p>
            <a:r>
              <a:rPr lang="en-US"/>
              <a:t>Click to edit Master title style</a:t>
            </a:r>
            <a:endParaRPr lang="en-US" dirty="0"/>
          </a:p>
        </p:txBody>
      </p:sp>
      <p:sp>
        <p:nvSpPr>
          <p:cNvPr id="3" name="Text Placeholder 2"/>
          <p:cNvSpPr>
            <a:spLocks noGrp="1"/>
          </p:cNvSpPr>
          <p:nvPr>
            <p:ph type="body" idx="1"/>
          </p:nvPr>
        </p:nvSpPr>
        <p:spPr>
          <a:xfrm>
            <a:off x="822960" y="4453128"/>
            <a:ext cx="75438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cxnSp>
        <p:nvCxnSpPr>
          <p:cNvPr id="9" name="Straight Connector 8"/>
          <p:cNvCxnSpPr/>
          <p:nvPr/>
        </p:nvCxnSpPr>
        <p:spPr>
          <a:xfrm>
            <a:off x="905744" y="4343400"/>
            <a:ext cx="740664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pic>
        <p:nvPicPr>
          <p:cNvPr id="12" name="Picture 11">
            <a:extLst>
              <a:ext uri="{FF2B5EF4-FFF2-40B4-BE49-F238E27FC236}">
                <a16:creationId xmlns:a16="http://schemas.microsoft.com/office/drawing/2014/main" id="{1A169F08-62CB-43E6-9834-F1C8122AC8B1}"/>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74649" y="6455475"/>
            <a:ext cx="2466793" cy="347849"/>
          </a:xfrm>
          <a:prstGeom prst="rect">
            <a:avLst/>
          </a:prstGeom>
        </p:spPr>
      </p:pic>
    </p:spTree>
    <p:extLst>
      <p:ext uri="{BB962C8B-B14F-4D97-AF65-F5344CB8AC3E}">
        <p14:creationId xmlns:p14="http://schemas.microsoft.com/office/powerpoint/2010/main" val="166468353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8" name="Title 7"/>
          <p:cNvSpPr>
            <a:spLocks noGrp="1"/>
          </p:cNvSpPr>
          <p:nvPr>
            <p:ph type="title"/>
          </p:nvPr>
        </p:nvSpPr>
        <p:spPr>
          <a:xfrm>
            <a:off x="822960" y="286604"/>
            <a:ext cx="7543800" cy="1450757"/>
          </a:xfrm>
        </p:spPr>
        <p:txBody>
          <a:bodyPr/>
          <a:lstStyle/>
          <a:p>
            <a:r>
              <a:rPr lang="en-US"/>
              <a:t>Click to edit Master title style</a:t>
            </a:r>
            <a:endParaRPr lang="en-US" dirty="0"/>
          </a:p>
        </p:txBody>
      </p:sp>
      <p:sp>
        <p:nvSpPr>
          <p:cNvPr id="3" name="Content Placeholder 2"/>
          <p:cNvSpPr>
            <a:spLocks noGrp="1"/>
          </p:cNvSpPr>
          <p:nvPr>
            <p:ph sz="half" idx="1"/>
          </p:nvPr>
        </p:nvSpPr>
        <p:spPr>
          <a:xfrm>
            <a:off x="822960" y="1845734"/>
            <a:ext cx="3703320" cy="40233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63440" y="1845736"/>
            <a:ext cx="3703320" cy="402335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6" name="Picture 5">
            <a:extLst>
              <a:ext uri="{FF2B5EF4-FFF2-40B4-BE49-F238E27FC236}">
                <a16:creationId xmlns:a16="http://schemas.microsoft.com/office/drawing/2014/main" id="{3E4171F7-B433-41A5-A983-9FAB1D8BCC0E}"/>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83275" y="6455475"/>
            <a:ext cx="2466793" cy="347849"/>
          </a:xfrm>
          <a:prstGeom prst="rect">
            <a:avLst/>
          </a:prstGeom>
        </p:spPr>
      </p:pic>
    </p:spTree>
    <p:extLst>
      <p:ext uri="{BB962C8B-B14F-4D97-AF65-F5344CB8AC3E}">
        <p14:creationId xmlns:p14="http://schemas.microsoft.com/office/powerpoint/2010/main" val="348391795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822960" y="286604"/>
            <a:ext cx="7543800" cy="1450757"/>
          </a:xfrm>
        </p:spPr>
        <p:txBody>
          <a:bodyPr/>
          <a:lstStyle/>
          <a:p>
            <a:r>
              <a:rPr lang="en-US"/>
              <a:t>Click to edit Master title style</a:t>
            </a:r>
            <a:endParaRPr lang="en-US" dirty="0"/>
          </a:p>
        </p:txBody>
      </p:sp>
      <p:sp>
        <p:nvSpPr>
          <p:cNvPr id="3" name="Text Placeholder 2"/>
          <p:cNvSpPr>
            <a:spLocks noGrp="1"/>
          </p:cNvSpPr>
          <p:nvPr>
            <p:ph type="body" idx="1"/>
          </p:nvPr>
        </p:nvSpPr>
        <p:spPr>
          <a:xfrm>
            <a:off x="822960" y="1846052"/>
            <a:ext cx="370332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22960" y="2582334"/>
            <a:ext cx="3703320" cy="32867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63440" y="1846052"/>
            <a:ext cx="370332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63440" y="2582334"/>
            <a:ext cx="3703320" cy="32867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8" name="Picture 7">
            <a:extLst>
              <a:ext uri="{FF2B5EF4-FFF2-40B4-BE49-F238E27FC236}">
                <a16:creationId xmlns:a16="http://schemas.microsoft.com/office/drawing/2014/main" id="{7B579F19-9958-45DF-AD9C-7A6D880A2590}"/>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83275" y="6455475"/>
            <a:ext cx="2466793" cy="347849"/>
          </a:xfrm>
          <a:prstGeom prst="rect">
            <a:avLst/>
          </a:prstGeom>
        </p:spPr>
      </p:pic>
    </p:spTree>
    <p:extLst>
      <p:ext uri="{BB962C8B-B14F-4D97-AF65-F5344CB8AC3E}">
        <p14:creationId xmlns:p14="http://schemas.microsoft.com/office/powerpoint/2010/main" val="394425707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pic>
        <p:nvPicPr>
          <p:cNvPr id="4" name="Picture 3">
            <a:extLst>
              <a:ext uri="{FF2B5EF4-FFF2-40B4-BE49-F238E27FC236}">
                <a16:creationId xmlns:a16="http://schemas.microsoft.com/office/drawing/2014/main" id="{AE629820-2816-40CC-8305-49408912792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83275" y="6455475"/>
            <a:ext cx="2466793" cy="347849"/>
          </a:xfrm>
          <a:prstGeom prst="rect">
            <a:avLst/>
          </a:prstGeom>
        </p:spPr>
      </p:pic>
    </p:spTree>
    <p:extLst>
      <p:ext uri="{BB962C8B-B14F-4D97-AF65-F5344CB8AC3E}">
        <p14:creationId xmlns:p14="http://schemas.microsoft.com/office/powerpoint/2010/main" val="337396099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Blank">
    <p:spTree>
      <p:nvGrpSpPr>
        <p:cNvPr id="1" name=""/>
        <p:cNvGrpSpPr/>
        <p:nvPr/>
      </p:nvGrpSpPr>
      <p:grpSpPr>
        <a:xfrm>
          <a:off x="0" y="0"/>
          <a:ext cx="0" cy="0"/>
          <a:chOff x="0" y="0"/>
          <a:chExt cx="0" cy="0"/>
        </a:xfrm>
      </p:grpSpPr>
      <p:sp>
        <p:nvSpPr>
          <p:cNvPr id="5" name="Rectangle 4"/>
          <p:cNvSpPr/>
          <p:nvPr userDrawn="1"/>
        </p:nvSpPr>
        <p:spPr>
          <a:xfrm>
            <a:off x="2382" y="6400800"/>
            <a:ext cx="9141619"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2" y="633431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pic>
        <p:nvPicPr>
          <p:cNvPr id="7" name="Picture 6">
            <a:extLst>
              <a:ext uri="{FF2B5EF4-FFF2-40B4-BE49-F238E27FC236}">
                <a16:creationId xmlns:a16="http://schemas.microsoft.com/office/drawing/2014/main" id="{2962B7C2-6F0A-4861-801E-07526506050E}"/>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83275" y="6455475"/>
            <a:ext cx="2466793" cy="347849"/>
          </a:xfrm>
          <a:prstGeom prst="rect">
            <a:avLst/>
          </a:prstGeom>
        </p:spPr>
      </p:pic>
    </p:spTree>
    <p:extLst>
      <p:ext uri="{BB962C8B-B14F-4D97-AF65-F5344CB8AC3E}">
        <p14:creationId xmlns:p14="http://schemas.microsoft.com/office/powerpoint/2010/main" val="215165470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Content with Caption">
    <p:spTree>
      <p:nvGrpSpPr>
        <p:cNvPr id="1" name=""/>
        <p:cNvGrpSpPr/>
        <p:nvPr/>
      </p:nvGrpSpPr>
      <p:grpSpPr>
        <a:xfrm>
          <a:off x="0" y="0"/>
          <a:ext cx="0" cy="0"/>
          <a:chOff x="0" y="0"/>
          <a:chExt cx="0" cy="0"/>
        </a:xfrm>
      </p:grpSpPr>
      <p:sp>
        <p:nvSpPr>
          <p:cNvPr id="8" name="Rectangle 7"/>
          <p:cNvSpPr/>
          <p:nvPr/>
        </p:nvSpPr>
        <p:spPr>
          <a:xfrm>
            <a:off x="13" y="0"/>
            <a:ext cx="3038093"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3030053" y="0"/>
            <a:ext cx="48006"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342900" y="594359"/>
            <a:ext cx="2400300" cy="2286000"/>
          </a:xfrm>
        </p:spPr>
        <p:txBody>
          <a:bodyPr anchor="b">
            <a:normAutofit/>
          </a:bodyPr>
          <a:lstStyle>
            <a:lvl1pPr>
              <a:defRPr sz="3600" b="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a:xfrm>
            <a:off x="3460237" y="731520"/>
            <a:ext cx="5009393" cy="5257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342900" y="2926080"/>
            <a:ext cx="24003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pic>
        <p:nvPicPr>
          <p:cNvPr id="10" name="Picture 9">
            <a:extLst>
              <a:ext uri="{FF2B5EF4-FFF2-40B4-BE49-F238E27FC236}">
                <a16:creationId xmlns:a16="http://schemas.microsoft.com/office/drawing/2014/main" id="{939D6D1D-F579-4900-ACFA-5502B23F1F3B}"/>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83275" y="6455475"/>
            <a:ext cx="2466793" cy="347849"/>
          </a:xfrm>
          <a:prstGeom prst="rect">
            <a:avLst/>
          </a:prstGeom>
        </p:spPr>
      </p:pic>
    </p:spTree>
    <p:extLst>
      <p:ext uri="{BB962C8B-B14F-4D97-AF65-F5344CB8AC3E}">
        <p14:creationId xmlns:p14="http://schemas.microsoft.com/office/powerpoint/2010/main" val="172746003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4953000"/>
            <a:ext cx="9141619"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2" y="491507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22960" y="5074920"/>
            <a:ext cx="7589520" cy="822960"/>
          </a:xfrm>
        </p:spPr>
        <p:txBody>
          <a:bodyPr tIns="0" bIns="0" anchor="b">
            <a:noAutofit/>
          </a:bodyPr>
          <a:lstStyle>
            <a:lvl1pPr>
              <a:defRPr sz="3600" b="0">
                <a:solidFill>
                  <a:srgbClr val="FFFFFF"/>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12" y="0"/>
            <a:ext cx="9143989" cy="4915076"/>
          </a:xfrm>
          <a:blipFill>
            <a:blip r:embed="rId2"/>
            <a:stretch>
              <a:fillRect/>
            </a:stretch>
          </a:blipFill>
        </p:spPr>
        <p:txBody>
          <a:bodyPr lIns="457200" tIns="457200" anchor="t"/>
          <a:lstStyle>
            <a:lvl1pPr marL="0" indent="0">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4" name="Text Placeholder 3"/>
          <p:cNvSpPr>
            <a:spLocks noGrp="1"/>
          </p:cNvSpPr>
          <p:nvPr>
            <p:ph type="body" sz="half" idx="2"/>
          </p:nvPr>
        </p:nvSpPr>
        <p:spPr>
          <a:xfrm>
            <a:off x="822959" y="5907024"/>
            <a:ext cx="7589520"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BAB51363-17D8-4001-B5BA-315FC858BE67}" type="datetimeFigureOut">
              <a:rPr lang="en-US" smtClean="0"/>
              <a:t>9/12/20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C625CD95-95AE-4228-9537-BF358891EF0D}" type="slidenum">
              <a:rPr lang="en-US" smtClean="0"/>
              <a:t>‹#›</a:t>
            </a:fld>
            <a:endParaRPr lang="en-US" dirty="0"/>
          </a:p>
        </p:txBody>
      </p:sp>
    </p:spTree>
    <p:extLst>
      <p:ext uri="{BB962C8B-B14F-4D97-AF65-F5344CB8AC3E}">
        <p14:creationId xmlns:p14="http://schemas.microsoft.com/office/powerpoint/2010/main" val="645378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0" y="6400800"/>
            <a:ext cx="9144001"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0" y="6334315"/>
            <a:ext cx="9144001" cy="6599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822960" y="286604"/>
            <a:ext cx="7543800" cy="1450757"/>
          </a:xfrm>
          <a:prstGeom prst="rect">
            <a:avLst/>
          </a:prstGeom>
        </p:spPr>
        <p:txBody>
          <a:bodyPr vert="horz" lIns="91440" tIns="45720" rIns="91440" bIns="45720" rtlCol="0" anchor="b">
            <a:normAutofit/>
          </a:bodyPr>
          <a:lstStyle/>
          <a:p>
            <a:r>
              <a:rPr lang="en-US"/>
              <a:t>Click to edit Master title style</a:t>
            </a:r>
            <a:endParaRPr lang="en-US" dirty="0"/>
          </a:p>
        </p:txBody>
      </p:sp>
      <p:sp>
        <p:nvSpPr>
          <p:cNvPr id="3" name="Text Placeholder 2"/>
          <p:cNvSpPr>
            <a:spLocks noGrp="1"/>
          </p:cNvSpPr>
          <p:nvPr>
            <p:ph type="body" idx="1"/>
          </p:nvPr>
        </p:nvSpPr>
        <p:spPr>
          <a:xfrm>
            <a:off x="822959" y="1845734"/>
            <a:ext cx="7543801" cy="4023360"/>
          </a:xfrm>
          <a:prstGeom prst="rect">
            <a:avLst/>
          </a:prstGeom>
        </p:spPr>
        <p:txBody>
          <a:bodyPr vert="horz" lIns="0" tIns="45720" rIns="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22961" y="6459786"/>
            <a:ext cx="1854203" cy="365125"/>
          </a:xfrm>
          <a:prstGeom prst="rect">
            <a:avLst/>
          </a:prstGeom>
        </p:spPr>
        <p:txBody>
          <a:bodyPr vert="horz" lIns="91440" tIns="45720" rIns="91440" bIns="45720" rtlCol="0" anchor="ctr"/>
          <a:lstStyle>
            <a:lvl1pPr algn="l">
              <a:defRPr sz="900">
                <a:solidFill>
                  <a:srgbClr val="FFFFFF"/>
                </a:solidFill>
              </a:defRPr>
            </a:lvl1pPr>
          </a:lstStyle>
          <a:p>
            <a:fld id="{BAB51363-17D8-4001-B5BA-315FC858BE67}" type="datetimeFigureOut">
              <a:rPr lang="en-US" smtClean="0"/>
              <a:t>9/12/20</a:t>
            </a:fld>
            <a:endParaRPr lang="en-US" dirty="0"/>
          </a:p>
        </p:txBody>
      </p:sp>
      <p:sp>
        <p:nvSpPr>
          <p:cNvPr id="5" name="Footer Placeholder 4"/>
          <p:cNvSpPr>
            <a:spLocks noGrp="1"/>
          </p:cNvSpPr>
          <p:nvPr>
            <p:ph type="ftr" sz="quarter" idx="3"/>
          </p:nvPr>
        </p:nvSpPr>
        <p:spPr>
          <a:xfrm>
            <a:off x="2764639" y="6459786"/>
            <a:ext cx="3617103"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lang="en-US" dirty="0"/>
          </a:p>
        </p:txBody>
      </p:sp>
      <p:sp>
        <p:nvSpPr>
          <p:cNvPr id="6" name="Slide Number Placeholder 5"/>
          <p:cNvSpPr>
            <a:spLocks noGrp="1"/>
          </p:cNvSpPr>
          <p:nvPr>
            <p:ph type="sldNum" sz="quarter" idx="4"/>
          </p:nvPr>
        </p:nvSpPr>
        <p:spPr>
          <a:xfrm>
            <a:off x="7425344" y="6459786"/>
            <a:ext cx="984019" cy="365125"/>
          </a:xfrm>
          <a:prstGeom prst="rect">
            <a:avLst/>
          </a:prstGeom>
        </p:spPr>
        <p:txBody>
          <a:bodyPr vert="horz" lIns="91440" tIns="45720" rIns="91440" bIns="45720" rtlCol="0" anchor="ctr"/>
          <a:lstStyle>
            <a:lvl1pPr algn="r">
              <a:defRPr sz="1050">
                <a:solidFill>
                  <a:srgbClr val="FFFFFF"/>
                </a:solidFill>
              </a:defRPr>
            </a:lvl1pPr>
          </a:lstStyle>
          <a:p>
            <a:fld id="{C625CD95-95AE-4228-9537-BF358891EF0D}" type="slidenum">
              <a:rPr lang="en-US" smtClean="0"/>
              <a:t>‹#›</a:t>
            </a:fld>
            <a:endParaRPr lang="en-US" dirty="0"/>
          </a:p>
        </p:txBody>
      </p:sp>
      <p:cxnSp>
        <p:nvCxnSpPr>
          <p:cNvPr id="10" name="Straight Connector 9"/>
          <p:cNvCxnSpPr/>
          <p:nvPr/>
        </p:nvCxnSpPr>
        <p:spPr>
          <a:xfrm>
            <a:off x="895149" y="1737845"/>
            <a:ext cx="74752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56661769"/>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media/media1.m4a"/><Relationship Id="rId1" Type="http://schemas.microsoft.com/office/2007/relationships/media" Target="../media/media1.m4a"/><Relationship Id="rId5" Type="http://schemas.openxmlformats.org/officeDocument/2006/relationships/image" Target="../media/image3.png"/><Relationship Id="rId4"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audio" Target="../media/media10.m4a"/><Relationship Id="rId1" Type="http://schemas.microsoft.com/office/2007/relationships/media" Target="../media/media10.m4a"/><Relationship Id="rId5" Type="http://schemas.openxmlformats.org/officeDocument/2006/relationships/image" Target="../media/image3.png"/><Relationship Id="rId4"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audio" Target="../media/media11.m4a"/><Relationship Id="rId1" Type="http://schemas.microsoft.com/office/2007/relationships/media" Target="../media/media11.m4a"/><Relationship Id="rId5" Type="http://schemas.openxmlformats.org/officeDocument/2006/relationships/image" Target="../media/image3.png"/><Relationship Id="rId4"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3" Type="http://schemas.openxmlformats.org/officeDocument/2006/relationships/slideLayout" Target="../slideLayouts/slideLayout2.xml"/><Relationship Id="rId7" Type="http://schemas.openxmlformats.org/officeDocument/2006/relationships/image" Target="../media/image3.png"/><Relationship Id="rId2" Type="http://schemas.openxmlformats.org/officeDocument/2006/relationships/audio" Target="../media/media12.m4a"/><Relationship Id="rId1" Type="http://schemas.microsoft.com/office/2007/relationships/media" Target="../media/media12.m4a"/><Relationship Id="rId6" Type="http://schemas.openxmlformats.org/officeDocument/2006/relationships/hyperlink" Target="mailto:IRB@od.nih.gov" TargetMode="External"/><Relationship Id="rId5" Type="http://schemas.openxmlformats.org/officeDocument/2006/relationships/hyperlink" Target="https://irbo.nih.gov/confluence/pages/viewpage.action?pageId=36241835" TargetMode="External"/><Relationship Id="rId4" Type="http://schemas.openxmlformats.org/officeDocument/2006/relationships/notesSlide" Target="../notesSlides/notesSlide12.xml"/></Relationships>
</file>

<file path=ppt/slides/_rels/slide2.xml.rels><?xml version="1.0" encoding="UTF-8" standalone="yes"?>
<Relationships xmlns="http://schemas.openxmlformats.org/package/2006/relationships"><Relationship Id="rId8" Type="http://schemas.openxmlformats.org/officeDocument/2006/relationships/diagramColors" Target="../diagrams/colors1.xml"/><Relationship Id="rId3" Type="http://schemas.openxmlformats.org/officeDocument/2006/relationships/slideLayout" Target="../slideLayouts/slideLayout2.xml"/><Relationship Id="rId7" Type="http://schemas.openxmlformats.org/officeDocument/2006/relationships/diagramQuickStyle" Target="../diagrams/quickStyle1.xml"/><Relationship Id="rId2" Type="http://schemas.openxmlformats.org/officeDocument/2006/relationships/audio" Target="../media/media2.m4a"/><Relationship Id="rId1" Type="http://schemas.microsoft.com/office/2007/relationships/media" Target="../media/media2.m4a"/><Relationship Id="rId6" Type="http://schemas.openxmlformats.org/officeDocument/2006/relationships/diagramLayout" Target="../diagrams/layout1.xml"/><Relationship Id="rId5" Type="http://schemas.openxmlformats.org/officeDocument/2006/relationships/diagramData" Target="../diagrams/data1.xml"/><Relationship Id="rId10" Type="http://schemas.openxmlformats.org/officeDocument/2006/relationships/image" Target="../media/image3.png"/><Relationship Id="rId4" Type="http://schemas.openxmlformats.org/officeDocument/2006/relationships/notesSlide" Target="../notesSlides/notesSlide2.xml"/><Relationship Id="rId9" Type="http://schemas.microsoft.com/office/2007/relationships/diagramDrawing" Target="../diagrams/drawing1.xml"/></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8.xml"/><Relationship Id="rId2" Type="http://schemas.openxmlformats.org/officeDocument/2006/relationships/audio" Target="../media/media3.m4a"/><Relationship Id="rId1" Type="http://schemas.microsoft.com/office/2007/relationships/media" Target="../media/media3.m4a"/><Relationship Id="rId5" Type="http://schemas.openxmlformats.org/officeDocument/2006/relationships/image" Target="../media/image3.png"/><Relationship Id="rId4"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audio" Target="../media/media4.m4a"/><Relationship Id="rId1" Type="http://schemas.microsoft.com/office/2007/relationships/media" Target="../media/media4.m4a"/><Relationship Id="rId5" Type="http://schemas.openxmlformats.org/officeDocument/2006/relationships/image" Target="../media/image3.png"/><Relationship Id="rId4"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audio" Target="../media/media5.m4a"/><Relationship Id="rId1" Type="http://schemas.microsoft.com/office/2007/relationships/media" Target="../media/media5.m4a"/><Relationship Id="rId5" Type="http://schemas.openxmlformats.org/officeDocument/2006/relationships/image" Target="../media/image3.png"/><Relationship Id="rId4"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audio" Target="../media/media6.m4a"/><Relationship Id="rId1" Type="http://schemas.microsoft.com/office/2007/relationships/media" Target="../media/media6.m4a"/><Relationship Id="rId5" Type="http://schemas.openxmlformats.org/officeDocument/2006/relationships/image" Target="../media/image3.png"/><Relationship Id="rId4"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3" Type="http://schemas.openxmlformats.org/officeDocument/2006/relationships/tags" Target="../tags/tag1.xml"/><Relationship Id="rId2" Type="http://schemas.openxmlformats.org/officeDocument/2006/relationships/audio" Target="../media/media7.m4a"/><Relationship Id="rId1" Type="http://schemas.microsoft.com/office/2007/relationships/media" Target="../media/media7.m4a"/><Relationship Id="rId6" Type="http://schemas.openxmlformats.org/officeDocument/2006/relationships/image" Target="../media/image3.png"/><Relationship Id="rId5" Type="http://schemas.openxmlformats.org/officeDocument/2006/relationships/notesSlide" Target="../notesSlides/notesSlide7.xml"/><Relationship Id="rId4"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audio" Target="../media/media8.m4a"/><Relationship Id="rId1" Type="http://schemas.microsoft.com/office/2007/relationships/media" Target="../media/media8.m4a"/><Relationship Id="rId5" Type="http://schemas.openxmlformats.org/officeDocument/2006/relationships/image" Target="../media/image3.png"/><Relationship Id="rId4"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audio" Target="../media/media9.m4a"/><Relationship Id="rId1" Type="http://schemas.microsoft.com/office/2007/relationships/media" Target="../media/media9.m4a"/><Relationship Id="rId5" Type="http://schemas.openxmlformats.org/officeDocument/2006/relationships/image" Target="../media/image3.png"/><Relationship Id="rId4"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B97A39-99D1-40D0-A8B3-0E54BC4BA939}"/>
              </a:ext>
            </a:extLst>
          </p:cNvPr>
          <p:cNvSpPr>
            <a:spLocks noGrp="1"/>
          </p:cNvSpPr>
          <p:nvPr>
            <p:ph type="ctrTitle"/>
          </p:nvPr>
        </p:nvSpPr>
        <p:spPr>
          <a:xfrm>
            <a:off x="822960" y="758952"/>
            <a:ext cx="7543800" cy="2155698"/>
          </a:xfrm>
        </p:spPr>
        <p:txBody>
          <a:bodyPr>
            <a:normAutofit fontScale="90000"/>
          </a:bodyPr>
          <a:lstStyle/>
          <a:p>
            <a:r>
              <a:rPr lang="en-US" sz="6000" dirty="0"/>
              <a:t>Policy 101- Organizational Structure of the OHSRP</a:t>
            </a:r>
          </a:p>
        </p:txBody>
      </p:sp>
      <p:sp>
        <p:nvSpPr>
          <p:cNvPr id="3" name="Subtitle 2">
            <a:extLst>
              <a:ext uri="{FF2B5EF4-FFF2-40B4-BE49-F238E27FC236}">
                <a16:creationId xmlns:a16="http://schemas.microsoft.com/office/drawing/2014/main" id="{3AD64459-DCF2-4A9F-94BC-BFB15C844554}"/>
              </a:ext>
            </a:extLst>
          </p:cNvPr>
          <p:cNvSpPr>
            <a:spLocks noGrp="1"/>
          </p:cNvSpPr>
          <p:nvPr>
            <p:ph type="subTitle" idx="1"/>
          </p:nvPr>
        </p:nvSpPr>
        <p:spPr>
          <a:xfrm>
            <a:off x="825038" y="4512771"/>
            <a:ext cx="7543800" cy="1143000"/>
          </a:xfrm>
        </p:spPr>
        <p:txBody>
          <a:bodyPr/>
          <a:lstStyle/>
          <a:p>
            <a:r>
              <a:rPr lang="en-US" dirty="0"/>
              <a:t>OHSRP Office of policy and accreditation</a:t>
            </a:r>
          </a:p>
        </p:txBody>
      </p:sp>
      <p:pic>
        <p:nvPicPr>
          <p:cNvPr id="9" name="Audio 8">
            <a:hlinkClick r:id="" action="ppaction://media"/>
            <a:extLst>
              <a:ext uri="{FF2B5EF4-FFF2-40B4-BE49-F238E27FC236}">
                <a16:creationId xmlns:a16="http://schemas.microsoft.com/office/drawing/2014/main" id="{6A80BCBD-020B-48EA-8042-BCD10543031E}"/>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8382000" y="6096000"/>
            <a:ext cx="609600" cy="609600"/>
          </a:xfrm>
          <a:prstGeom prst="rect">
            <a:avLst/>
          </a:prstGeom>
        </p:spPr>
      </p:pic>
    </p:spTree>
    <p:extLst>
      <p:ext uri="{BB962C8B-B14F-4D97-AF65-F5344CB8AC3E}">
        <p14:creationId xmlns:p14="http://schemas.microsoft.com/office/powerpoint/2010/main" val="2398319022"/>
      </p:ext>
    </p:extLst>
  </p:cSld>
  <p:clrMapOvr>
    <a:masterClrMapping/>
  </p:clrMapOvr>
  <mc:AlternateContent xmlns:mc="http://schemas.openxmlformats.org/markup-compatibility/2006" xmlns:p14="http://schemas.microsoft.com/office/powerpoint/2010/main">
    <mc:Choice Requires="p14">
      <p:transition spd="slow" p14:dur="2000" advTm="34817"/>
    </mc:Choice>
    <mc:Fallback xmlns="">
      <p:transition spd="slow" advTm="34817"/>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9"/>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9"/>
                </p:tgtEl>
              </p:cMediaNode>
            </p:audio>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31DCD36A-F3E9-4E7A-BD46-53531E60969C}"/>
              </a:ext>
            </a:extLst>
          </p:cNvPr>
          <p:cNvSpPr>
            <a:spLocks noGrp="1"/>
          </p:cNvSpPr>
          <p:nvPr>
            <p:ph type="title" idx="4294967295"/>
          </p:nvPr>
        </p:nvSpPr>
        <p:spPr>
          <a:xfrm>
            <a:off x="669151" y="225095"/>
            <a:ext cx="7458849" cy="1077218"/>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3200" b="0" i="0" u="none" strike="noStrike" kern="1200" cap="none" spc="0" normalizeH="0" baseline="0" noProof="0" dirty="0">
                <a:ln>
                  <a:noFill/>
                </a:ln>
                <a:solidFill>
                  <a:schemeClr val="tx1"/>
                </a:solidFill>
                <a:effectLst/>
                <a:uLnTx/>
                <a:uFillTx/>
                <a:latin typeface="+mn-lt"/>
                <a:ea typeface="+mn-ea"/>
                <a:cs typeface="+mn-cs"/>
              </a:rPr>
              <a:t>Policy 101 – </a:t>
            </a:r>
            <a:r>
              <a:rPr lang="en-US" sz="3200" spc="0" dirty="0">
                <a:solidFill>
                  <a:schemeClr val="tx1"/>
                </a:solidFill>
                <a:latin typeface="+mn-lt"/>
                <a:ea typeface="+mn-ea"/>
                <a:cs typeface="+mn-cs"/>
              </a:rPr>
              <a:t>T</a:t>
            </a:r>
            <a:r>
              <a:rPr kumimoji="0" lang="en-US" sz="3200" b="0" i="0" u="none" strike="noStrike" kern="1200" cap="none" spc="0" normalizeH="0" baseline="0" noProof="0" dirty="0">
                <a:ln>
                  <a:noFill/>
                </a:ln>
                <a:solidFill>
                  <a:schemeClr val="tx1"/>
                </a:solidFill>
                <a:effectLst/>
                <a:uLnTx/>
                <a:uFillTx/>
                <a:latin typeface="+mn-lt"/>
                <a:ea typeface="+mn-ea"/>
                <a:cs typeface="+mn-cs"/>
              </a:rPr>
              <a:t>he </a:t>
            </a:r>
            <a:r>
              <a:rPr kumimoji="0" lang="en-US" sz="3200" b="0" i="0" u="none" strike="noStrike" kern="1200" cap="none" spc="0" normalizeH="0" baseline="0" noProof="0" dirty="0" err="1">
                <a:ln>
                  <a:noFill/>
                </a:ln>
                <a:solidFill>
                  <a:schemeClr val="tx1"/>
                </a:solidFill>
                <a:effectLst/>
                <a:uLnTx/>
                <a:uFillTx/>
                <a:latin typeface="+mn-lt"/>
                <a:ea typeface="+mn-ea"/>
                <a:cs typeface="+mn-cs"/>
              </a:rPr>
              <a:t>offic</a:t>
            </a:r>
            <a:r>
              <a:rPr lang="en-US" sz="3200" spc="0" dirty="0">
                <a:solidFill>
                  <a:schemeClr val="tx1"/>
                </a:solidFill>
                <a:latin typeface="+mn-lt"/>
                <a:ea typeface="+mn-ea"/>
                <a:cs typeface="+mn-cs"/>
              </a:rPr>
              <a:t>e of Compliance and Training</a:t>
            </a:r>
            <a:endParaRPr kumimoji="0" lang="en-US" sz="3200" b="0" i="0" u="none" strike="noStrike" kern="1200" cap="none" spc="0" normalizeH="0" baseline="0" noProof="0" dirty="0">
              <a:ln>
                <a:noFill/>
              </a:ln>
              <a:solidFill>
                <a:schemeClr val="tx1"/>
              </a:solidFill>
              <a:effectLst/>
              <a:uLnTx/>
              <a:uFillTx/>
              <a:latin typeface="+mn-lt"/>
              <a:ea typeface="+mn-ea"/>
              <a:cs typeface="+mn-cs"/>
            </a:endParaRPr>
          </a:p>
        </p:txBody>
      </p:sp>
      <p:sp>
        <p:nvSpPr>
          <p:cNvPr id="6" name="TextBox 5">
            <a:extLst>
              <a:ext uri="{FF2B5EF4-FFF2-40B4-BE49-F238E27FC236}">
                <a16:creationId xmlns:a16="http://schemas.microsoft.com/office/drawing/2014/main" id="{C000F77B-83B9-449E-9781-31B1C88B37EB}"/>
              </a:ext>
            </a:extLst>
          </p:cNvPr>
          <p:cNvSpPr txBox="1"/>
          <p:nvPr/>
        </p:nvSpPr>
        <p:spPr>
          <a:xfrm>
            <a:off x="523617" y="1302313"/>
            <a:ext cx="7749915" cy="3785652"/>
          </a:xfrm>
          <a:prstGeom prst="rect">
            <a:avLst/>
          </a:prstGeom>
          <a:noFill/>
        </p:spPr>
        <p:txBody>
          <a:bodyPr wrap="square" rtlCol="0">
            <a:spAutoFit/>
          </a:bodyPr>
          <a:lstStyle/>
          <a:p>
            <a:pPr lvl="0"/>
            <a:r>
              <a:rPr lang="en-US" sz="2400" dirty="0"/>
              <a:t>The OHSRP office responsible for:</a:t>
            </a:r>
          </a:p>
          <a:p>
            <a:pPr marL="342900" lvl="0" indent="-342900">
              <a:buFont typeface="Arial" panose="020B0604020202020204" pitchFamily="34" charset="0"/>
              <a:buChar char="•"/>
            </a:pPr>
            <a:r>
              <a:rPr lang="en-US" sz="2400" dirty="0"/>
              <a:t>Review and management of reportable events that occur during the conduct of IRP human subjects research activities. </a:t>
            </a:r>
          </a:p>
          <a:p>
            <a:pPr marL="342900" indent="-342900">
              <a:buFont typeface="Arial" panose="020B0604020202020204" pitchFamily="34" charset="0"/>
              <a:buChar char="•"/>
            </a:pPr>
            <a:r>
              <a:rPr lang="en-US" sz="2400" dirty="0"/>
              <a:t>Providing education and training related to human subjects protections policies and procedures</a:t>
            </a:r>
          </a:p>
          <a:p>
            <a:pPr marL="342900" indent="-342900">
              <a:buFont typeface="Arial" panose="020B0604020202020204" pitchFamily="34" charset="0"/>
              <a:buChar char="•"/>
            </a:pPr>
            <a:r>
              <a:rPr lang="en-US" sz="2400" dirty="0"/>
              <a:t>Conducting noncompliance investigations</a:t>
            </a:r>
          </a:p>
          <a:p>
            <a:pPr marL="342900" indent="-342900">
              <a:buFont typeface="Arial" panose="020B0604020202020204" pitchFamily="34" charset="0"/>
              <a:buChar char="•"/>
            </a:pPr>
            <a:r>
              <a:rPr lang="en-US" sz="2400" dirty="0"/>
              <a:t>Conducting Quality Assurance/Quality Improvement  reviews of NIH IRB activities</a:t>
            </a:r>
          </a:p>
          <a:p>
            <a:pPr lvl="1"/>
            <a:endParaRPr lang="en-US" sz="2400" dirty="0"/>
          </a:p>
        </p:txBody>
      </p:sp>
      <p:pic>
        <p:nvPicPr>
          <p:cNvPr id="7" name="Audio 6">
            <a:hlinkClick r:id="" action="ppaction://media"/>
            <a:extLst>
              <a:ext uri="{FF2B5EF4-FFF2-40B4-BE49-F238E27FC236}">
                <a16:creationId xmlns:a16="http://schemas.microsoft.com/office/drawing/2014/main" id="{08B53CAD-E9CF-4253-BBCB-47FDBA1040BD}"/>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8382000" y="6096000"/>
            <a:ext cx="609600" cy="609600"/>
          </a:xfrm>
          <a:prstGeom prst="rect">
            <a:avLst/>
          </a:prstGeom>
        </p:spPr>
      </p:pic>
    </p:spTree>
    <p:extLst>
      <p:ext uri="{BB962C8B-B14F-4D97-AF65-F5344CB8AC3E}">
        <p14:creationId xmlns:p14="http://schemas.microsoft.com/office/powerpoint/2010/main" val="2261111567"/>
      </p:ext>
    </p:extLst>
  </p:cSld>
  <p:clrMapOvr>
    <a:masterClrMapping/>
  </p:clrMapOvr>
  <mc:AlternateContent xmlns:mc="http://schemas.openxmlformats.org/markup-compatibility/2006" xmlns:p14="http://schemas.microsoft.com/office/powerpoint/2010/main">
    <mc:Choice Requires="p14">
      <p:transition spd="slow" p14:dur="2000" advTm="29317"/>
    </mc:Choice>
    <mc:Fallback xmlns="">
      <p:transition spd="slow" advTm="29317"/>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7"/>
                </p:tgtEl>
              </p:cMediaNode>
            </p:audio>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31DCD36A-F3E9-4E7A-BD46-53531E60969C}"/>
              </a:ext>
            </a:extLst>
          </p:cNvPr>
          <p:cNvSpPr>
            <a:spLocks noGrp="1"/>
          </p:cNvSpPr>
          <p:nvPr>
            <p:ph type="title" idx="4294967295"/>
          </p:nvPr>
        </p:nvSpPr>
        <p:spPr>
          <a:xfrm>
            <a:off x="669151" y="225095"/>
            <a:ext cx="7458849" cy="1077218"/>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3200" b="0" i="0" u="none" strike="noStrike" kern="1200" cap="none" spc="0" normalizeH="0" baseline="0" noProof="0" dirty="0">
                <a:ln>
                  <a:noFill/>
                </a:ln>
                <a:solidFill>
                  <a:schemeClr val="tx1"/>
                </a:solidFill>
                <a:effectLst/>
                <a:uLnTx/>
                <a:uFillTx/>
                <a:latin typeface="+mn-lt"/>
                <a:ea typeface="+mn-ea"/>
                <a:cs typeface="+mn-cs"/>
              </a:rPr>
              <a:t>Policy 101 – </a:t>
            </a:r>
            <a:r>
              <a:rPr lang="en-US" sz="3200" spc="0" dirty="0">
                <a:solidFill>
                  <a:schemeClr val="tx1"/>
                </a:solidFill>
                <a:latin typeface="+mn-lt"/>
                <a:ea typeface="+mn-ea"/>
                <a:cs typeface="+mn-cs"/>
              </a:rPr>
              <a:t>T</a:t>
            </a:r>
            <a:r>
              <a:rPr kumimoji="0" lang="en-US" sz="3200" b="0" i="0" u="none" strike="noStrike" kern="1200" cap="none" spc="0" normalizeH="0" baseline="0" noProof="0" dirty="0">
                <a:ln>
                  <a:noFill/>
                </a:ln>
                <a:solidFill>
                  <a:schemeClr val="tx1"/>
                </a:solidFill>
                <a:effectLst/>
                <a:uLnTx/>
                <a:uFillTx/>
                <a:latin typeface="+mn-lt"/>
                <a:ea typeface="+mn-ea"/>
                <a:cs typeface="+mn-cs"/>
              </a:rPr>
              <a:t>he offic</a:t>
            </a:r>
            <a:r>
              <a:rPr lang="en-US" sz="3200" spc="0" dirty="0">
                <a:solidFill>
                  <a:schemeClr val="tx1"/>
                </a:solidFill>
                <a:latin typeface="+mn-lt"/>
                <a:ea typeface="+mn-ea"/>
                <a:cs typeface="+mn-cs"/>
              </a:rPr>
              <a:t>e of Policy and Accreditation</a:t>
            </a:r>
            <a:endParaRPr kumimoji="0" lang="en-US" sz="3200" b="0" i="0" u="none" strike="noStrike" kern="1200" cap="none" spc="0" normalizeH="0" baseline="0" noProof="0" dirty="0">
              <a:ln>
                <a:noFill/>
              </a:ln>
              <a:solidFill>
                <a:schemeClr val="tx1"/>
              </a:solidFill>
              <a:effectLst/>
              <a:uLnTx/>
              <a:uFillTx/>
              <a:latin typeface="+mn-lt"/>
              <a:ea typeface="+mn-ea"/>
              <a:cs typeface="+mn-cs"/>
            </a:endParaRPr>
          </a:p>
        </p:txBody>
      </p:sp>
      <p:sp>
        <p:nvSpPr>
          <p:cNvPr id="6" name="TextBox 5">
            <a:extLst>
              <a:ext uri="{FF2B5EF4-FFF2-40B4-BE49-F238E27FC236}">
                <a16:creationId xmlns:a16="http://schemas.microsoft.com/office/drawing/2014/main" id="{C000F77B-83B9-449E-9781-31B1C88B37EB}"/>
              </a:ext>
            </a:extLst>
          </p:cNvPr>
          <p:cNvSpPr txBox="1"/>
          <p:nvPr/>
        </p:nvSpPr>
        <p:spPr>
          <a:xfrm>
            <a:off x="800100" y="1920682"/>
            <a:ext cx="7327900" cy="1569660"/>
          </a:xfrm>
          <a:prstGeom prst="rect">
            <a:avLst/>
          </a:prstGeom>
          <a:noFill/>
        </p:spPr>
        <p:txBody>
          <a:bodyPr wrap="square" rtlCol="0">
            <a:spAutoFit/>
          </a:bodyPr>
          <a:lstStyle/>
          <a:p>
            <a:pPr lvl="0"/>
            <a:r>
              <a:rPr lang="en-US" sz="2400" dirty="0"/>
              <a:t>The OHSRP office responsible for:</a:t>
            </a:r>
          </a:p>
          <a:p>
            <a:pPr marL="342900" lvl="0" indent="-342900">
              <a:buFont typeface="Arial" panose="020B0604020202020204" pitchFamily="34" charset="0"/>
              <a:buChar char="•"/>
            </a:pPr>
            <a:r>
              <a:rPr lang="en-US" sz="2400" dirty="0"/>
              <a:t>Writing Human Research Protection Program (HRPP) policies</a:t>
            </a:r>
          </a:p>
          <a:p>
            <a:pPr marL="342900" lvl="0" indent="-342900">
              <a:buFont typeface="Arial" panose="020B0604020202020204" pitchFamily="34" charset="0"/>
              <a:buChar char="•"/>
            </a:pPr>
            <a:r>
              <a:rPr lang="en-US" sz="2400" dirty="0"/>
              <a:t>Managing accreditation activities for the NIH HRPP</a:t>
            </a:r>
          </a:p>
        </p:txBody>
      </p:sp>
      <p:pic>
        <p:nvPicPr>
          <p:cNvPr id="3" name="Audio 2">
            <a:hlinkClick r:id="" action="ppaction://media"/>
            <a:extLst>
              <a:ext uri="{FF2B5EF4-FFF2-40B4-BE49-F238E27FC236}">
                <a16:creationId xmlns:a16="http://schemas.microsoft.com/office/drawing/2014/main" id="{7A61C570-CD59-479A-8A58-F66FF6B4592F}"/>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8382000" y="6096000"/>
            <a:ext cx="609600" cy="609600"/>
          </a:xfrm>
          <a:prstGeom prst="rect">
            <a:avLst/>
          </a:prstGeom>
        </p:spPr>
      </p:pic>
    </p:spTree>
    <p:extLst>
      <p:ext uri="{BB962C8B-B14F-4D97-AF65-F5344CB8AC3E}">
        <p14:creationId xmlns:p14="http://schemas.microsoft.com/office/powerpoint/2010/main" val="3396564357"/>
      </p:ext>
    </p:extLst>
  </p:cSld>
  <p:clrMapOvr>
    <a:masterClrMapping/>
  </p:clrMapOvr>
  <mc:AlternateContent xmlns:mc="http://schemas.openxmlformats.org/markup-compatibility/2006" xmlns:p14="http://schemas.microsoft.com/office/powerpoint/2010/main">
    <mc:Choice Requires="p14">
      <p:transition spd="slow" p14:dur="2000" advTm="15055"/>
    </mc:Choice>
    <mc:Fallback xmlns="">
      <p:transition spd="slow" advTm="15055"/>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3"/>
                </p:tgtEl>
              </p:cMediaNode>
            </p:audio>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2B077CC-4F28-4289-AD79-394930EA1799}"/>
              </a:ext>
            </a:extLst>
          </p:cNvPr>
          <p:cNvSpPr>
            <a:spLocks noGrp="1"/>
          </p:cNvSpPr>
          <p:nvPr>
            <p:ph type="title"/>
          </p:nvPr>
        </p:nvSpPr>
        <p:spPr/>
        <p:txBody>
          <a:bodyPr>
            <a:normAutofit/>
          </a:bodyPr>
          <a:lstStyle/>
          <a:p>
            <a:r>
              <a:rPr lang="en-US" sz="4000" dirty="0"/>
              <a:t>Resources</a:t>
            </a:r>
          </a:p>
        </p:txBody>
      </p:sp>
      <p:sp>
        <p:nvSpPr>
          <p:cNvPr id="4" name="Content Placeholder 3">
            <a:extLst>
              <a:ext uri="{FF2B5EF4-FFF2-40B4-BE49-F238E27FC236}">
                <a16:creationId xmlns:a16="http://schemas.microsoft.com/office/drawing/2014/main" id="{14A9F094-575A-4600-9C9A-BB68F7501C56}"/>
              </a:ext>
            </a:extLst>
          </p:cNvPr>
          <p:cNvSpPr>
            <a:spLocks noGrp="1"/>
          </p:cNvSpPr>
          <p:nvPr>
            <p:ph idx="1"/>
          </p:nvPr>
        </p:nvSpPr>
        <p:spPr>
          <a:xfrm>
            <a:off x="844730" y="2335592"/>
            <a:ext cx="7543801" cy="3542695"/>
          </a:xfrm>
        </p:spPr>
        <p:txBody>
          <a:bodyPr>
            <a:normAutofit/>
          </a:bodyPr>
          <a:lstStyle/>
          <a:p>
            <a:r>
              <a:rPr lang="en-US" sz="2400" dirty="0"/>
              <a:t>Policy 101 and associated change table and guidance is posted on the </a:t>
            </a:r>
            <a:r>
              <a:rPr lang="en-US" sz="2400" dirty="0">
                <a:hlinkClick r:id="rId5"/>
              </a:rPr>
              <a:t>IRBO website</a:t>
            </a:r>
            <a:endParaRPr lang="en-US" sz="2400" dirty="0"/>
          </a:p>
          <a:p>
            <a:pPr algn="ctr"/>
            <a:endParaRPr lang="en-US" sz="2400" b="1" dirty="0"/>
          </a:p>
          <a:p>
            <a:pPr algn="ctr"/>
            <a:r>
              <a:rPr lang="en-US" sz="2400" b="1" dirty="0"/>
              <a:t>Questions? </a:t>
            </a:r>
            <a:r>
              <a:rPr lang="en-US" sz="2400" dirty="0"/>
              <a:t>Contact </a:t>
            </a:r>
            <a:r>
              <a:rPr lang="en-US" sz="2400" dirty="0">
                <a:hlinkClick r:id="rId6"/>
              </a:rPr>
              <a:t>IRB@od.nih.gov</a:t>
            </a:r>
            <a:r>
              <a:rPr lang="en-US" sz="2400" dirty="0"/>
              <a:t> </a:t>
            </a:r>
          </a:p>
          <a:p>
            <a:endParaRPr lang="en-US" dirty="0"/>
          </a:p>
        </p:txBody>
      </p:sp>
      <p:pic>
        <p:nvPicPr>
          <p:cNvPr id="3" name="Audio 2">
            <a:hlinkClick r:id="" action="ppaction://media"/>
            <a:extLst>
              <a:ext uri="{FF2B5EF4-FFF2-40B4-BE49-F238E27FC236}">
                <a16:creationId xmlns:a16="http://schemas.microsoft.com/office/drawing/2014/main" id="{ADFE1AAA-DF45-4A21-826F-2B3C459E0EB9}"/>
              </a:ext>
            </a:extLst>
          </p:cNvPr>
          <p:cNvPicPr>
            <a:picLocks noChangeAspect="1"/>
          </p:cNvPicPr>
          <p:nvPr>
            <a:audioFile r:link="rId2"/>
            <p:extLst>
              <p:ext uri="{DAA4B4D4-6D71-4841-9C94-3DE7FCFB9230}">
                <p14:media xmlns:p14="http://schemas.microsoft.com/office/powerpoint/2010/main" r:embed="rId1"/>
              </p:ext>
            </p:extLst>
          </p:nvPr>
        </p:nvPicPr>
        <p:blipFill>
          <a:blip r:embed="rId7"/>
          <a:stretch>
            <a:fillRect/>
          </a:stretch>
        </p:blipFill>
        <p:spPr>
          <a:xfrm>
            <a:off x="8382000" y="6096000"/>
            <a:ext cx="609600" cy="609600"/>
          </a:xfrm>
          <a:prstGeom prst="rect">
            <a:avLst/>
          </a:prstGeom>
        </p:spPr>
      </p:pic>
    </p:spTree>
    <p:extLst>
      <p:ext uri="{BB962C8B-B14F-4D97-AF65-F5344CB8AC3E}">
        <p14:creationId xmlns:p14="http://schemas.microsoft.com/office/powerpoint/2010/main" val="3528949978"/>
      </p:ext>
    </p:extLst>
  </p:cSld>
  <p:clrMapOvr>
    <a:masterClrMapping/>
  </p:clrMapOvr>
  <mc:AlternateContent xmlns:mc="http://schemas.openxmlformats.org/markup-compatibility/2006" xmlns:p14="http://schemas.microsoft.com/office/powerpoint/2010/main">
    <mc:Choice Requires="p14">
      <p:transition spd="slow" p14:dur="2000" advTm="39501"/>
    </mc:Choice>
    <mc:Fallback xmlns="">
      <p:transition spd="slow" advTm="39501"/>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3"/>
                </p:tgtEl>
              </p:cMediaNode>
            </p:audio>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658656-2CCA-4B15-9007-D09AEB9B425F}"/>
              </a:ext>
            </a:extLst>
          </p:cNvPr>
          <p:cNvSpPr>
            <a:spLocks noGrp="1"/>
          </p:cNvSpPr>
          <p:nvPr>
            <p:ph type="title"/>
          </p:nvPr>
        </p:nvSpPr>
        <p:spPr>
          <a:xfrm>
            <a:off x="822960" y="286604"/>
            <a:ext cx="7543800" cy="1450757"/>
          </a:xfrm>
        </p:spPr>
        <p:txBody>
          <a:bodyPr anchor="b">
            <a:normAutofit/>
          </a:bodyPr>
          <a:lstStyle/>
          <a:p>
            <a:r>
              <a:rPr lang="en-US" dirty="0"/>
              <a:t>Policy 101 Implementation</a:t>
            </a:r>
          </a:p>
        </p:txBody>
      </p:sp>
      <p:graphicFrame>
        <p:nvGraphicFramePr>
          <p:cNvPr id="11" name="Content Placeholder 2">
            <a:extLst>
              <a:ext uri="{FF2B5EF4-FFF2-40B4-BE49-F238E27FC236}">
                <a16:creationId xmlns:a16="http://schemas.microsoft.com/office/drawing/2014/main" id="{C06EFAB8-F5B1-4D61-87A6-CB3988D81F81}"/>
              </a:ext>
            </a:extLst>
          </p:cNvPr>
          <p:cNvGraphicFramePr>
            <a:graphicFrameLocks noGrp="1"/>
          </p:cNvGraphicFramePr>
          <p:nvPr>
            <p:ph idx="1"/>
            <p:extLst>
              <p:ext uri="{D42A27DB-BD31-4B8C-83A1-F6EECF244321}">
                <p14:modId xmlns:p14="http://schemas.microsoft.com/office/powerpoint/2010/main" val="717548299"/>
              </p:ext>
            </p:extLst>
          </p:nvPr>
        </p:nvGraphicFramePr>
        <p:xfrm>
          <a:off x="822959" y="1845734"/>
          <a:ext cx="7543801" cy="4023360"/>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pic>
        <p:nvPicPr>
          <p:cNvPr id="3" name="Audio 2">
            <a:hlinkClick r:id="" action="ppaction://media"/>
            <a:extLst>
              <a:ext uri="{FF2B5EF4-FFF2-40B4-BE49-F238E27FC236}">
                <a16:creationId xmlns:a16="http://schemas.microsoft.com/office/drawing/2014/main" id="{A27212C7-66F9-4394-BFD7-FFE93D6FC5A1}"/>
              </a:ext>
            </a:extLst>
          </p:cNvPr>
          <p:cNvPicPr>
            <a:picLocks noChangeAspect="1"/>
          </p:cNvPicPr>
          <p:nvPr>
            <a:audioFile r:link="rId2"/>
            <p:extLst>
              <p:ext uri="{DAA4B4D4-6D71-4841-9C94-3DE7FCFB9230}">
                <p14:media xmlns:p14="http://schemas.microsoft.com/office/powerpoint/2010/main" r:embed="rId1"/>
              </p:ext>
            </p:extLst>
          </p:nvPr>
        </p:nvPicPr>
        <p:blipFill>
          <a:blip r:embed="rId10"/>
          <a:stretch>
            <a:fillRect/>
          </a:stretch>
        </p:blipFill>
        <p:spPr>
          <a:xfrm>
            <a:off x="8382000" y="6096000"/>
            <a:ext cx="609600" cy="609600"/>
          </a:xfrm>
          <a:prstGeom prst="rect">
            <a:avLst/>
          </a:prstGeom>
        </p:spPr>
      </p:pic>
    </p:spTree>
    <p:extLst>
      <p:ext uri="{BB962C8B-B14F-4D97-AF65-F5344CB8AC3E}">
        <p14:creationId xmlns:p14="http://schemas.microsoft.com/office/powerpoint/2010/main" val="1883288856"/>
      </p:ext>
    </p:extLst>
  </p:cSld>
  <p:clrMapOvr>
    <a:masterClrMapping/>
  </p:clrMapOvr>
  <mc:AlternateContent xmlns:mc="http://schemas.openxmlformats.org/markup-compatibility/2006" xmlns:p14="http://schemas.microsoft.com/office/powerpoint/2010/main">
    <mc:Choice Requires="p14">
      <p:transition spd="slow" p14:dur="2000" advTm="18989"/>
    </mc:Choice>
    <mc:Fallback xmlns="">
      <p:transition spd="slow" advTm="18989"/>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3"/>
                </p:tgtEl>
              </p:cMediaNode>
            </p:audio>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F3BD0E-D245-4CD2-BAAC-DA3D97C2605A}"/>
              </a:ext>
            </a:extLst>
          </p:cNvPr>
          <p:cNvSpPr>
            <a:spLocks noGrp="1"/>
          </p:cNvSpPr>
          <p:nvPr>
            <p:ph type="title"/>
          </p:nvPr>
        </p:nvSpPr>
        <p:spPr>
          <a:xfrm>
            <a:off x="272562" y="861644"/>
            <a:ext cx="2400300" cy="3260189"/>
          </a:xfrm>
        </p:spPr>
        <p:txBody>
          <a:bodyPr anchor="b">
            <a:normAutofit/>
          </a:bodyPr>
          <a:lstStyle/>
          <a:p>
            <a:r>
              <a:rPr lang="en-US" sz="3100" dirty="0"/>
              <a:t>Policy 101 –Organizational Structure of the OHSRP</a:t>
            </a:r>
          </a:p>
        </p:txBody>
      </p:sp>
      <p:sp>
        <p:nvSpPr>
          <p:cNvPr id="3" name="Content Placeholder 2">
            <a:extLst>
              <a:ext uri="{FF2B5EF4-FFF2-40B4-BE49-F238E27FC236}">
                <a16:creationId xmlns:a16="http://schemas.microsoft.com/office/drawing/2014/main" id="{A4DE03B9-8B3C-490D-9780-0A66DF18059C}"/>
              </a:ext>
            </a:extLst>
          </p:cNvPr>
          <p:cNvSpPr>
            <a:spLocks noGrp="1"/>
          </p:cNvSpPr>
          <p:nvPr>
            <p:ph idx="1"/>
          </p:nvPr>
        </p:nvSpPr>
        <p:spPr>
          <a:xfrm>
            <a:off x="3460237" y="731520"/>
            <a:ext cx="5009393" cy="5655212"/>
          </a:xfrm>
        </p:spPr>
        <p:txBody>
          <a:bodyPr>
            <a:normAutofit/>
          </a:bodyPr>
          <a:lstStyle/>
          <a:p>
            <a:r>
              <a:rPr lang="en-US" dirty="0"/>
              <a:t>Purpose:</a:t>
            </a:r>
          </a:p>
          <a:p>
            <a:pPr lvl="1"/>
            <a:r>
              <a:rPr lang="en-US" sz="2000" dirty="0"/>
              <a:t>Describes the organizational structure of the OHSRP and the function of its offices.</a:t>
            </a:r>
          </a:p>
          <a:p>
            <a:pPr marL="201168" lvl="1" indent="0">
              <a:buNone/>
            </a:pPr>
            <a:endParaRPr lang="en-US" sz="2000" dirty="0"/>
          </a:p>
          <a:p>
            <a:pPr marL="201168" lvl="1" indent="0">
              <a:buNone/>
            </a:pPr>
            <a:r>
              <a:rPr lang="en-US" sz="2000" dirty="0"/>
              <a:t>Scope:</a:t>
            </a:r>
          </a:p>
          <a:p>
            <a:pPr lvl="1">
              <a:buFont typeface="Wingdings" panose="05000000000000000000" pitchFamily="2" charset="2"/>
              <a:buChar char="§"/>
            </a:pPr>
            <a:r>
              <a:rPr lang="en-US" sz="2000" dirty="0"/>
              <a:t>NIH Institutional Official (IO)</a:t>
            </a:r>
          </a:p>
          <a:p>
            <a:pPr lvl="1">
              <a:buFont typeface="Wingdings" panose="05000000000000000000" pitchFamily="2" charset="2"/>
              <a:buChar char="§"/>
            </a:pPr>
            <a:r>
              <a:rPr lang="en-US" sz="2000" dirty="0"/>
              <a:t>NIH IRB Executive Chair</a:t>
            </a:r>
          </a:p>
          <a:p>
            <a:pPr lvl="1">
              <a:buFont typeface="Wingdings" panose="05000000000000000000" pitchFamily="2" charset="2"/>
              <a:buChar char="§"/>
            </a:pPr>
            <a:r>
              <a:rPr lang="en-US" sz="2000" dirty="0"/>
              <a:t>The staff of the OHSRP and its offices:</a:t>
            </a:r>
          </a:p>
          <a:p>
            <a:pPr marL="636588" lvl="1" indent="-182563"/>
            <a:r>
              <a:rPr lang="en-US" sz="2000" dirty="0"/>
              <a:t>The Office of IRB Operations (IRBO)</a:t>
            </a:r>
          </a:p>
          <a:p>
            <a:pPr marL="636588" lvl="1" indent="-182563"/>
            <a:r>
              <a:rPr lang="en-US" sz="2000" dirty="0"/>
              <a:t>The office of Compliance and Training (oC&amp;T)</a:t>
            </a:r>
          </a:p>
          <a:p>
            <a:pPr marL="636588" lvl="1" indent="-182563">
              <a:buFont typeface="Arial" panose="020B0604020202020204" pitchFamily="34" charset="0"/>
              <a:buChar char="•"/>
            </a:pPr>
            <a:r>
              <a:rPr lang="en-US" sz="2000" dirty="0"/>
              <a:t>The office of Policy and Accreditation (oP&amp;A)</a:t>
            </a:r>
          </a:p>
          <a:p>
            <a:pPr lvl="2">
              <a:buFont typeface="Arial" panose="020B0604020202020204" pitchFamily="34" charset="0"/>
              <a:buChar char="•"/>
            </a:pPr>
            <a:endParaRPr lang="en-US" sz="2000" dirty="0"/>
          </a:p>
          <a:p>
            <a:pPr lvl="1"/>
            <a:endParaRPr lang="en-US" sz="2000" dirty="0"/>
          </a:p>
          <a:p>
            <a:pPr lvl="1"/>
            <a:endParaRPr lang="en-US" sz="2000" dirty="0"/>
          </a:p>
          <a:p>
            <a:endParaRPr lang="en-US" dirty="0"/>
          </a:p>
        </p:txBody>
      </p:sp>
      <p:pic>
        <p:nvPicPr>
          <p:cNvPr id="4" name="Audio 3">
            <a:hlinkClick r:id="" action="ppaction://media"/>
            <a:extLst>
              <a:ext uri="{FF2B5EF4-FFF2-40B4-BE49-F238E27FC236}">
                <a16:creationId xmlns:a16="http://schemas.microsoft.com/office/drawing/2014/main" id="{FAFDFB08-8B32-4B8D-BA93-6A0D8B9AC1F3}"/>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8382000" y="6096000"/>
            <a:ext cx="609600" cy="609600"/>
          </a:xfrm>
          <a:prstGeom prst="rect">
            <a:avLst/>
          </a:prstGeom>
        </p:spPr>
      </p:pic>
    </p:spTree>
    <p:extLst>
      <p:ext uri="{BB962C8B-B14F-4D97-AF65-F5344CB8AC3E}">
        <p14:creationId xmlns:p14="http://schemas.microsoft.com/office/powerpoint/2010/main" val="2648302920"/>
      </p:ext>
    </p:extLst>
  </p:cSld>
  <p:clrMapOvr>
    <a:masterClrMapping/>
  </p:clrMapOvr>
  <mc:AlternateContent xmlns:mc="http://schemas.openxmlformats.org/markup-compatibility/2006" xmlns:p14="http://schemas.microsoft.com/office/powerpoint/2010/main">
    <mc:Choice Requires="p14">
      <p:transition spd="slow" p14:dur="2000" advTm="39549"/>
    </mc:Choice>
    <mc:Fallback xmlns="">
      <p:transition spd="slow" advTm="39549"/>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4"/>
                </p:tgtEl>
              </p:cMediaNode>
            </p:audio>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31DCD36A-F3E9-4E7A-BD46-53531E60969C}"/>
              </a:ext>
            </a:extLst>
          </p:cNvPr>
          <p:cNvSpPr>
            <a:spLocks noGrp="1"/>
          </p:cNvSpPr>
          <p:nvPr>
            <p:ph type="title" idx="4294967295"/>
          </p:nvPr>
        </p:nvSpPr>
        <p:spPr>
          <a:xfrm>
            <a:off x="669151" y="225095"/>
            <a:ext cx="6870901" cy="646331"/>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3600" b="0" i="0" u="none" strike="noStrike" kern="1200" cap="none" spc="0" normalizeH="0" baseline="0" noProof="0" dirty="0">
                <a:ln>
                  <a:noFill/>
                </a:ln>
                <a:solidFill>
                  <a:schemeClr val="tx1"/>
                </a:solidFill>
                <a:effectLst/>
                <a:uLnTx/>
                <a:uFillTx/>
                <a:latin typeface="+mn-lt"/>
                <a:ea typeface="+mn-ea"/>
                <a:cs typeface="+mn-cs"/>
              </a:rPr>
              <a:t>Policy 101 - key points</a:t>
            </a:r>
          </a:p>
        </p:txBody>
      </p:sp>
      <p:sp>
        <p:nvSpPr>
          <p:cNvPr id="6" name="TextBox 5">
            <a:extLst>
              <a:ext uri="{FF2B5EF4-FFF2-40B4-BE49-F238E27FC236}">
                <a16:creationId xmlns:a16="http://schemas.microsoft.com/office/drawing/2014/main" id="{C000F77B-83B9-449E-9781-31B1C88B37EB}"/>
              </a:ext>
            </a:extLst>
          </p:cNvPr>
          <p:cNvSpPr txBox="1"/>
          <p:nvPr/>
        </p:nvSpPr>
        <p:spPr>
          <a:xfrm>
            <a:off x="538519" y="994536"/>
            <a:ext cx="8115620" cy="5632311"/>
          </a:xfrm>
          <a:prstGeom prst="rect">
            <a:avLst/>
          </a:prstGeom>
          <a:noFill/>
        </p:spPr>
        <p:txBody>
          <a:bodyPr wrap="square" rtlCol="0">
            <a:spAutoFit/>
          </a:bodyPr>
          <a:lstStyle/>
          <a:p>
            <a:r>
              <a:rPr lang="en-US" sz="2400" dirty="0"/>
              <a:t>The organizational structure of the NIH Human Research Protection Program (HRPP) underwent major structural changes between 2017 and 2019, based on recommendations of the Advisory Committee to the DDIR. This included consolidation of the NIH IRBs and IRB operations under OHSRP. </a:t>
            </a:r>
          </a:p>
          <a:p>
            <a:endParaRPr lang="en-US" sz="2400" dirty="0"/>
          </a:p>
          <a:p>
            <a:r>
              <a:rPr lang="en-US" sz="2400" dirty="0"/>
              <a:t>Policy 101 describes the new structure of the OHSRP and its offices under this new organization. </a:t>
            </a:r>
          </a:p>
          <a:p>
            <a:endParaRPr lang="en-US" sz="2400" dirty="0"/>
          </a:p>
          <a:p>
            <a:r>
              <a:rPr lang="en-US" sz="2400" dirty="0"/>
              <a:t>Policy 101 also describes the role and responsibilities of the NIH IRB Executive Chair, which is a new role at the NIH. </a:t>
            </a:r>
          </a:p>
          <a:p>
            <a:endParaRPr lang="en-US" sz="2400" dirty="0"/>
          </a:p>
          <a:p>
            <a:r>
              <a:rPr lang="en-US" sz="2400" dirty="0"/>
              <a:t>Policy 101 describes the role and responsibilities of the NIH Institutional Official (IO).</a:t>
            </a:r>
          </a:p>
          <a:p>
            <a:pPr lvl="0"/>
            <a:endParaRPr lang="en-US" sz="2400" dirty="0"/>
          </a:p>
        </p:txBody>
      </p:sp>
      <p:pic>
        <p:nvPicPr>
          <p:cNvPr id="2" name="Audio 1">
            <a:hlinkClick r:id="" action="ppaction://media"/>
            <a:extLst>
              <a:ext uri="{FF2B5EF4-FFF2-40B4-BE49-F238E27FC236}">
                <a16:creationId xmlns:a16="http://schemas.microsoft.com/office/drawing/2014/main" id="{5791E683-076B-4EFA-8804-C1C2AC67468C}"/>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8382000" y="6096000"/>
            <a:ext cx="609600" cy="609600"/>
          </a:xfrm>
          <a:prstGeom prst="rect">
            <a:avLst/>
          </a:prstGeom>
        </p:spPr>
      </p:pic>
    </p:spTree>
    <p:extLst>
      <p:ext uri="{BB962C8B-B14F-4D97-AF65-F5344CB8AC3E}">
        <p14:creationId xmlns:p14="http://schemas.microsoft.com/office/powerpoint/2010/main" val="3291931761"/>
      </p:ext>
    </p:extLst>
  </p:cSld>
  <p:clrMapOvr>
    <a:masterClrMapping/>
  </p:clrMapOvr>
  <mc:AlternateContent xmlns:mc="http://schemas.openxmlformats.org/markup-compatibility/2006" xmlns:p14="http://schemas.microsoft.com/office/powerpoint/2010/main">
    <mc:Choice Requires="p14">
      <p:transition spd="slow" p14:dur="2000" advTm="88344"/>
    </mc:Choice>
    <mc:Fallback xmlns="">
      <p:transition spd="slow" advTm="88344"/>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2"/>
                </p:tgtEl>
              </p:cMediaNode>
            </p:audio>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31DCD36A-F3E9-4E7A-BD46-53531E60969C}"/>
              </a:ext>
            </a:extLst>
          </p:cNvPr>
          <p:cNvSpPr>
            <a:spLocks noGrp="1"/>
          </p:cNvSpPr>
          <p:nvPr>
            <p:ph type="title" idx="4294967295"/>
          </p:nvPr>
        </p:nvSpPr>
        <p:spPr>
          <a:xfrm>
            <a:off x="669151" y="225095"/>
            <a:ext cx="7458849" cy="707886"/>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4000" b="0" i="0" u="none" strike="noStrike" kern="1200" cap="none" spc="0" normalizeH="0" baseline="0" noProof="0" dirty="0">
                <a:ln>
                  <a:noFill/>
                </a:ln>
                <a:solidFill>
                  <a:schemeClr val="tx1"/>
                </a:solidFill>
                <a:effectLst/>
                <a:uLnTx/>
                <a:uFillTx/>
                <a:latin typeface="+mn-lt"/>
                <a:ea typeface="+mn-ea"/>
                <a:cs typeface="+mn-cs"/>
              </a:rPr>
              <a:t>Policy 101 – Functions of OHSRP</a:t>
            </a:r>
          </a:p>
        </p:txBody>
      </p:sp>
      <p:sp>
        <p:nvSpPr>
          <p:cNvPr id="6" name="TextBox 5">
            <a:extLst>
              <a:ext uri="{FF2B5EF4-FFF2-40B4-BE49-F238E27FC236}">
                <a16:creationId xmlns:a16="http://schemas.microsoft.com/office/drawing/2014/main" id="{C000F77B-83B9-449E-9781-31B1C88B37EB}"/>
              </a:ext>
            </a:extLst>
          </p:cNvPr>
          <p:cNvSpPr txBox="1"/>
          <p:nvPr/>
        </p:nvSpPr>
        <p:spPr>
          <a:xfrm>
            <a:off x="632085" y="1166842"/>
            <a:ext cx="7749915" cy="4154984"/>
          </a:xfrm>
          <a:prstGeom prst="rect">
            <a:avLst/>
          </a:prstGeom>
          <a:noFill/>
        </p:spPr>
        <p:txBody>
          <a:bodyPr wrap="square" rtlCol="0">
            <a:spAutoFit/>
          </a:bodyPr>
          <a:lstStyle/>
          <a:p>
            <a:pPr lvl="0"/>
            <a:r>
              <a:rPr lang="en-US" sz="2400" dirty="0"/>
              <a:t>OHSRP promotes the rights, safety and welfare of human subjects and promotes the NIH Intramural Research Program’s mandate by: </a:t>
            </a:r>
          </a:p>
          <a:p>
            <a:pPr marL="342900" lvl="0" indent="-342900">
              <a:buFont typeface="Arial" panose="020B0604020202020204" pitchFamily="34" charset="0"/>
              <a:buChar char="•"/>
            </a:pPr>
            <a:r>
              <a:rPr lang="en-US" sz="2400" dirty="0"/>
              <a:t>Reviewing exempt and non-exempt human subjects research activities of the NIH Intramural Research Program (IRP); </a:t>
            </a:r>
          </a:p>
          <a:p>
            <a:pPr marL="342900" lvl="0" indent="-342900">
              <a:buFont typeface="Arial" panose="020B0604020202020204" pitchFamily="34" charset="0"/>
              <a:buChar char="•"/>
            </a:pPr>
            <a:r>
              <a:rPr lang="en-US" sz="2400" dirty="0"/>
              <a:t>Developing NIH HRPP policies and IRB procedures;</a:t>
            </a:r>
          </a:p>
          <a:p>
            <a:pPr marL="342900" lvl="0" indent="-342900">
              <a:buFont typeface="Arial" panose="020B0604020202020204" pitchFamily="34" charset="0"/>
              <a:buChar char="•"/>
            </a:pPr>
            <a:r>
              <a:rPr lang="en-US" sz="2400" dirty="0"/>
              <a:t>Maintaining accreditation of the NIH HRPP </a:t>
            </a:r>
          </a:p>
          <a:p>
            <a:pPr marL="342900" lvl="0" indent="-342900">
              <a:buFont typeface="Arial" panose="020B0604020202020204" pitchFamily="34" charset="0"/>
              <a:buChar char="•"/>
            </a:pPr>
            <a:r>
              <a:rPr lang="en-US" sz="2400" dirty="0"/>
              <a:t>Conducting educational activities for NIH investigators and the NIH IRB; and</a:t>
            </a:r>
          </a:p>
          <a:p>
            <a:pPr marL="342900" lvl="0" indent="-342900">
              <a:buFont typeface="Arial" panose="020B0604020202020204" pitchFamily="34" charset="0"/>
              <a:buChar char="•"/>
            </a:pPr>
            <a:r>
              <a:rPr lang="en-US" sz="2400" dirty="0"/>
              <a:t>Conducting QA/QI of the NIH IRB</a:t>
            </a:r>
          </a:p>
        </p:txBody>
      </p:sp>
      <p:pic>
        <p:nvPicPr>
          <p:cNvPr id="3" name="Audio 2">
            <a:hlinkClick r:id="" action="ppaction://media"/>
            <a:extLst>
              <a:ext uri="{FF2B5EF4-FFF2-40B4-BE49-F238E27FC236}">
                <a16:creationId xmlns:a16="http://schemas.microsoft.com/office/drawing/2014/main" id="{6C0FBEE2-E0D8-45CC-98F9-BFF562017315}"/>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8382000" y="6096000"/>
            <a:ext cx="609600" cy="609600"/>
          </a:xfrm>
          <a:prstGeom prst="rect">
            <a:avLst/>
          </a:prstGeom>
        </p:spPr>
      </p:pic>
    </p:spTree>
    <p:extLst>
      <p:ext uri="{BB962C8B-B14F-4D97-AF65-F5344CB8AC3E}">
        <p14:creationId xmlns:p14="http://schemas.microsoft.com/office/powerpoint/2010/main" val="4098775755"/>
      </p:ext>
    </p:extLst>
  </p:cSld>
  <p:clrMapOvr>
    <a:masterClrMapping/>
  </p:clrMapOvr>
  <mc:AlternateContent xmlns:mc="http://schemas.openxmlformats.org/markup-compatibility/2006" xmlns:p14="http://schemas.microsoft.com/office/powerpoint/2010/main">
    <mc:Choice Requires="p14">
      <p:transition spd="slow" p14:dur="2000" advTm="43531"/>
    </mc:Choice>
    <mc:Fallback xmlns="">
      <p:transition spd="slow" advTm="43531"/>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3"/>
                </p:tgtEl>
              </p:cMediaNode>
            </p:audio>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31DCD36A-F3E9-4E7A-BD46-53531E60969C}"/>
              </a:ext>
            </a:extLst>
          </p:cNvPr>
          <p:cNvSpPr>
            <a:spLocks noGrp="1"/>
          </p:cNvSpPr>
          <p:nvPr>
            <p:ph type="title" idx="4294967295"/>
          </p:nvPr>
        </p:nvSpPr>
        <p:spPr>
          <a:xfrm>
            <a:off x="669151" y="225095"/>
            <a:ext cx="7712849" cy="1200329"/>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3600" b="0" i="0" u="none" strike="noStrike" kern="1200" cap="none" spc="0" normalizeH="0" baseline="0" noProof="0" dirty="0">
                <a:ln>
                  <a:noFill/>
                </a:ln>
                <a:solidFill>
                  <a:schemeClr val="tx1"/>
                </a:solidFill>
                <a:effectLst/>
                <a:uLnTx/>
                <a:uFillTx/>
                <a:latin typeface="+mn-lt"/>
                <a:ea typeface="+mn-ea"/>
                <a:cs typeface="+mn-cs"/>
              </a:rPr>
              <a:t>Policy 101 – Role of the Institutional Official (IO)</a:t>
            </a:r>
          </a:p>
        </p:txBody>
      </p:sp>
      <p:sp>
        <p:nvSpPr>
          <p:cNvPr id="6" name="TextBox 5">
            <a:extLst>
              <a:ext uri="{FF2B5EF4-FFF2-40B4-BE49-F238E27FC236}">
                <a16:creationId xmlns:a16="http://schemas.microsoft.com/office/drawing/2014/main" id="{C000F77B-83B9-449E-9781-31B1C88B37EB}"/>
              </a:ext>
            </a:extLst>
          </p:cNvPr>
          <p:cNvSpPr txBox="1"/>
          <p:nvPr/>
        </p:nvSpPr>
        <p:spPr>
          <a:xfrm>
            <a:off x="650617" y="1313889"/>
            <a:ext cx="7749915" cy="4893647"/>
          </a:xfrm>
          <a:prstGeom prst="rect">
            <a:avLst/>
          </a:prstGeom>
          <a:noFill/>
        </p:spPr>
        <p:txBody>
          <a:bodyPr wrap="square" rtlCol="0">
            <a:spAutoFit/>
          </a:bodyPr>
          <a:lstStyle/>
          <a:p>
            <a:pPr lvl="0"/>
            <a:r>
              <a:rPr lang="en-US" sz="2400" dirty="0"/>
              <a:t>The role of the NIH IO is to: </a:t>
            </a:r>
          </a:p>
          <a:p>
            <a:pPr marL="342900" lvl="0" indent="-342900">
              <a:buFont typeface="Arial" panose="020B0604020202020204" pitchFamily="34" charset="0"/>
              <a:buChar char="•"/>
            </a:pPr>
            <a:r>
              <a:rPr lang="en-US" sz="2400" dirty="0"/>
              <a:t>Be the highest organizational official responsible for the NIH HRPP</a:t>
            </a:r>
          </a:p>
          <a:p>
            <a:pPr marL="342900" indent="-342900">
              <a:buFont typeface="Arial" panose="020B0604020202020204" pitchFamily="34" charset="0"/>
              <a:buChar char="•"/>
            </a:pPr>
            <a:r>
              <a:rPr lang="en-US" sz="2400" dirty="0"/>
              <a:t>Serve as the signatory for the NIH IRP’s Federalwide Assurance, ensuring compliance with 45 CFR 46</a:t>
            </a:r>
          </a:p>
          <a:p>
            <a:pPr marL="342900" indent="-342900">
              <a:buFont typeface="Arial" panose="020B0604020202020204" pitchFamily="34" charset="0"/>
              <a:buChar char="•"/>
            </a:pPr>
            <a:r>
              <a:rPr lang="en-US" sz="2400" dirty="0"/>
              <a:t>Set the tone for an institutional culture of respect for human research subjects by ensuring the standing of the IRB within the institution</a:t>
            </a:r>
          </a:p>
          <a:p>
            <a:pPr marL="342900" lvl="0" indent="-342900">
              <a:buFont typeface="Arial" panose="020B0604020202020204" pitchFamily="34" charset="0"/>
              <a:buChar char="•"/>
            </a:pPr>
            <a:r>
              <a:rPr lang="en-US" sz="2400" dirty="0"/>
              <a:t>Ensure the HRPP, under the auspices of OHSRP, functions effectively </a:t>
            </a:r>
          </a:p>
          <a:p>
            <a:pPr marL="342900" lvl="0" indent="-342900">
              <a:buFont typeface="Arial" panose="020B0604020202020204" pitchFamily="34" charset="0"/>
              <a:buChar char="•"/>
            </a:pPr>
            <a:r>
              <a:rPr lang="en-US" sz="2400" dirty="0"/>
              <a:t>Ensure that the NIH IRP provides sufficient resources and support necessary to ensure the safe and effective conduct of research involving human subjects</a:t>
            </a:r>
          </a:p>
        </p:txBody>
      </p:sp>
      <p:pic>
        <p:nvPicPr>
          <p:cNvPr id="7" name="Audio 6">
            <a:hlinkClick r:id="" action="ppaction://media"/>
            <a:extLst>
              <a:ext uri="{FF2B5EF4-FFF2-40B4-BE49-F238E27FC236}">
                <a16:creationId xmlns:a16="http://schemas.microsoft.com/office/drawing/2014/main" id="{3CBEAB45-A437-414D-9851-72C5617FAF0B}"/>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8382000" y="6096000"/>
            <a:ext cx="609600" cy="609600"/>
          </a:xfrm>
          <a:prstGeom prst="rect">
            <a:avLst/>
          </a:prstGeom>
        </p:spPr>
      </p:pic>
    </p:spTree>
    <p:extLst>
      <p:ext uri="{BB962C8B-B14F-4D97-AF65-F5344CB8AC3E}">
        <p14:creationId xmlns:p14="http://schemas.microsoft.com/office/powerpoint/2010/main" val="3367373581"/>
      </p:ext>
    </p:extLst>
  </p:cSld>
  <p:clrMapOvr>
    <a:masterClrMapping/>
  </p:clrMapOvr>
  <mc:AlternateContent xmlns:mc="http://schemas.openxmlformats.org/markup-compatibility/2006" xmlns:p14="http://schemas.microsoft.com/office/powerpoint/2010/main">
    <mc:Choice Requires="p14">
      <p:transition spd="slow" p14:dur="2000" advTm="59773"/>
    </mc:Choice>
    <mc:Fallback xmlns="">
      <p:transition spd="slow" advTm="59773"/>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7"/>
                </p:tgtEl>
              </p:cMediaNode>
            </p:audio>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31DCD36A-F3E9-4E7A-BD46-53531E60969C}"/>
              </a:ext>
            </a:extLst>
          </p:cNvPr>
          <p:cNvSpPr>
            <a:spLocks noGrp="1"/>
          </p:cNvSpPr>
          <p:nvPr>
            <p:ph type="title" idx="4294967295"/>
          </p:nvPr>
        </p:nvSpPr>
        <p:spPr>
          <a:xfrm>
            <a:off x="669151" y="225095"/>
            <a:ext cx="7749915" cy="646331"/>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3600" b="0" i="0" u="none" strike="noStrike" kern="1200" cap="none" spc="0" normalizeH="0" baseline="0" noProof="0" dirty="0">
                <a:ln>
                  <a:noFill/>
                </a:ln>
                <a:solidFill>
                  <a:schemeClr val="tx1"/>
                </a:solidFill>
                <a:effectLst/>
                <a:uLnTx/>
                <a:uFillTx/>
                <a:latin typeface="+mn-lt"/>
                <a:ea typeface="+mn-ea"/>
                <a:cs typeface="+mn-cs"/>
              </a:rPr>
              <a:t>Policy 101 – Role of the OHSRP Director</a:t>
            </a:r>
          </a:p>
        </p:txBody>
      </p:sp>
      <p:sp>
        <p:nvSpPr>
          <p:cNvPr id="6" name="TextBox 5">
            <a:extLst>
              <a:ext uri="{FF2B5EF4-FFF2-40B4-BE49-F238E27FC236}">
                <a16:creationId xmlns:a16="http://schemas.microsoft.com/office/drawing/2014/main" id="{C000F77B-83B9-449E-9781-31B1C88B37EB}"/>
              </a:ext>
            </a:extLst>
          </p:cNvPr>
          <p:cNvSpPr txBox="1"/>
          <p:nvPr/>
        </p:nvSpPr>
        <p:spPr>
          <a:xfrm>
            <a:off x="697042" y="1309612"/>
            <a:ext cx="7749915" cy="3477875"/>
          </a:xfrm>
          <a:prstGeom prst="rect">
            <a:avLst/>
          </a:prstGeom>
          <a:noFill/>
        </p:spPr>
        <p:txBody>
          <a:bodyPr wrap="square" rtlCol="0">
            <a:spAutoFit/>
          </a:bodyPr>
          <a:lstStyle/>
          <a:p>
            <a:pPr lvl="0"/>
            <a:r>
              <a:rPr lang="en-US" sz="2200" dirty="0"/>
              <a:t>The Director of OHSRP works closely with the IO to ensure that resources are adequate to maintain the proper functioning of the NIH HRPP and the functional offices of OHSRP. </a:t>
            </a:r>
          </a:p>
          <a:p>
            <a:pPr lvl="0"/>
            <a:endParaRPr lang="en-US" sz="2200" dirty="0"/>
          </a:p>
          <a:p>
            <a:pPr lvl="0"/>
            <a:r>
              <a:rPr lang="en-US" sz="2200" dirty="0"/>
              <a:t>In addition, the OHSRP Director is delegated by the DDIR to: </a:t>
            </a:r>
          </a:p>
          <a:p>
            <a:pPr marL="342900" lvl="0" indent="-342900">
              <a:buFont typeface="Arial" panose="020B0604020202020204" pitchFamily="34" charset="0"/>
              <a:buChar char="•"/>
            </a:pPr>
            <a:r>
              <a:rPr lang="en-US" sz="2200" dirty="0"/>
              <a:t>Provide coordination and oversight over the day-to-day operations of the HRPP and OHSRP</a:t>
            </a:r>
          </a:p>
          <a:p>
            <a:pPr marL="342900" lvl="0" indent="-342900">
              <a:buFont typeface="Arial" panose="020B0604020202020204" pitchFamily="34" charset="0"/>
              <a:buChar char="•"/>
            </a:pPr>
            <a:r>
              <a:rPr lang="en-US" sz="2200" dirty="0"/>
              <a:t>Serve as the Human Protections Administrator for the NIH FWA</a:t>
            </a:r>
          </a:p>
          <a:p>
            <a:pPr marL="342900" indent="-342900">
              <a:buFont typeface="Arial" panose="020B0604020202020204" pitchFamily="34" charset="0"/>
              <a:buChar char="•"/>
            </a:pPr>
            <a:r>
              <a:rPr lang="en-US" sz="2200" dirty="0"/>
              <a:t>Sign certain agreements (e.g. reliance agreements)</a:t>
            </a:r>
          </a:p>
          <a:p>
            <a:pPr marL="0" lvl="1"/>
            <a:endParaRPr lang="en-US" sz="2200" dirty="0"/>
          </a:p>
        </p:txBody>
      </p:sp>
      <p:pic>
        <p:nvPicPr>
          <p:cNvPr id="2" name="Audio 1">
            <a:hlinkClick r:id="" action="ppaction://media"/>
            <a:extLst>
              <a:ext uri="{FF2B5EF4-FFF2-40B4-BE49-F238E27FC236}">
                <a16:creationId xmlns:a16="http://schemas.microsoft.com/office/drawing/2014/main" id="{901CDB65-1756-42BE-B023-DD2E085D3D50}"/>
              </a:ext>
            </a:extLst>
          </p:cNvPr>
          <p:cNvPicPr>
            <a:picLocks noChangeAspect="1"/>
          </p:cNvPicPr>
          <p:nvPr>
            <a:audioFile r:link="rId2"/>
            <p:custDataLst>
              <p:tags r:id="rId3"/>
            </p:custDataLst>
            <p:extLst>
              <p:ext uri="{DAA4B4D4-6D71-4841-9C94-3DE7FCFB9230}">
                <p14:media xmlns:p14="http://schemas.microsoft.com/office/powerpoint/2010/main" r:embed="rId1"/>
              </p:ext>
            </p:extLst>
          </p:nvPr>
        </p:nvPicPr>
        <p:blipFill>
          <a:blip r:embed="rId6"/>
          <a:stretch>
            <a:fillRect/>
          </a:stretch>
        </p:blipFill>
        <p:spPr>
          <a:xfrm>
            <a:off x="8382000" y="6096000"/>
            <a:ext cx="609600" cy="609600"/>
          </a:xfrm>
          <a:prstGeom prst="rect">
            <a:avLst/>
          </a:prstGeom>
        </p:spPr>
      </p:pic>
    </p:spTree>
    <p:extLst>
      <p:ext uri="{BB962C8B-B14F-4D97-AF65-F5344CB8AC3E}">
        <p14:creationId xmlns:p14="http://schemas.microsoft.com/office/powerpoint/2010/main" val="1075785276"/>
      </p:ext>
    </p:extLst>
  </p:cSld>
  <p:clrMapOvr>
    <a:masterClrMapping/>
  </p:clrMapOvr>
  <mc:AlternateContent xmlns:mc="http://schemas.openxmlformats.org/markup-compatibility/2006" xmlns:p14="http://schemas.microsoft.com/office/powerpoint/2010/main">
    <mc:Choice Requires="p14">
      <p:transition spd="slow" p14:dur="2000" advTm="43062"/>
    </mc:Choice>
    <mc:Fallback xmlns="">
      <p:transition spd="slow" advTm="43062"/>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2"/>
                </p:tgtEl>
              </p:cMediaNode>
            </p:audio>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31DCD36A-F3E9-4E7A-BD46-53531E60969C}"/>
              </a:ext>
            </a:extLst>
          </p:cNvPr>
          <p:cNvSpPr>
            <a:spLocks noGrp="1"/>
          </p:cNvSpPr>
          <p:nvPr>
            <p:ph type="title" idx="4294967295"/>
          </p:nvPr>
        </p:nvSpPr>
        <p:spPr>
          <a:xfrm>
            <a:off x="669151" y="225095"/>
            <a:ext cx="7749915" cy="1077218"/>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3200" b="0" i="0" u="none" strike="noStrike" kern="1200" cap="none" spc="0" normalizeH="0" baseline="0" noProof="0" dirty="0">
                <a:ln>
                  <a:noFill/>
                </a:ln>
                <a:solidFill>
                  <a:schemeClr val="tx1"/>
                </a:solidFill>
                <a:effectLst/>
                <a:uLnTx/>
                <a:uFillTx/>
                <a:latin typeface="+mn-lt"/>
                <a:ea typeface="+mn-ea"/>
                <a:cs typeface="+mn-cs"/>
              </a:rPr>
              <a:t>Policy 101 – Role of the NIH IRB Executive Chair</a:t>
            </a:r>
          </a:p>
        </p:txBody>
      </p:sp>
      <p:sp>
        <p:nvSpPr>
          <p:cNvPr id="6" name="TextBox 5">
            <a:extLst>
              <a:ext uri="{FF2B5EF4-FFF2-40B4-BE49-F238E27FC236}">
                <a16:creationId xmlns:a16="http://schemas.microsoft.com/office/drawing/2014/main" id="{C000F77B-83B9-449E-9781-31B1C88B37EB}"/>
              </a:ext>
            </a:extLst>
          </p:cNvPr>
          <p:cNvSpPr txBox="1"/>
          <p:nvPr/>
        </p:nvSpPr>
        <p:spPr>
          <a:xfrm>
            <a:off x="669151" y="1425424"/>
            <a:ext cx="7749915" cy="5262979"/>
          </a:xfrm>
          <a:prstGeom prst="rect">
            <a:avLst/>
          </a:prstGeom>
          <a:noFill/>
        </p:spPr>
        <p:txBody>
          <a:bodyPr wrap="square" rtlCol="0">
            <a:spAutoFit/>
          </a:bodyPr>
          <a:lstStyle/>
          <a:p>
            <a:pPr lvl="0"/>
            <a:r>
              <a:rPr lang="en-US" sz="2400" dirty="0"/>
              <a:t>The NIH IRB Executive Chair is responsible for overseeing the NIH IRB including:</a:t>
            </a:r>
          </a:p>
          <a:p>
            <a:pPr marL="342900" lvl="0" indent="-342900">
              <a:buFont typeface="Arial" panose="020B0604020202020204" pitchFamily="34" charset="0"/>
              <a:buChar char="•"/>
            </a:pPr>
            <a:r>
              <a:rPr lang="en-US" sz="2400" dirty="0"/>
              <a:t>The NIH IRB Chairs</a:t>
            </a:r>
          </a:p>
          <a:p>
            <a:pPr marL="342900" lvl="0" indent="-342900">
              <a:buFont typeface="Arial" panose="020B0604020202020204" pitchFamily="34" charset="0"/>
              <a:buChar char="•"/>
            </a:pPr>
            <a:r>
              <a:rPr lang="en-US" sz="2400" dirty="0"/>
              <a:t>Educating IRB Members and IRBO staff</a:t>
            </a:r>
          </a:p>
          <a:p>
            <a:pPr marL="342900" lvl="0" indent="-342900">
              <a:buFont typeface="Arial" panose="020B0604020202020204" pitchFamily="34" charset="0"/>
              <a:buChar char="•"/>
            </a:pPr>
            <a:r>
              <a:rPr lang="en-US" sz="2400" dirty="0"/>
              <a:t>Selecting IRB Members and Chairs </a:t>
            </a:r>
          </a:p>
          <a:p>
            <a:pPr marL="342900" lvl="0" indent="-342900">
              <a:buFont typeface="Arial" panose="020B0604020202020204" pitchFamily="34" charset="0"/>
              <a:buChar char="•"/>
            </a:pPr>
            <a:r>
              <a:rPr lang="en-US" sz="2400" dirty="0"/>
              <a:t>Evaluation of IRB members and Chairs</a:t>
            </a:r>
          </a:p>
          <a:p>
            <a:pPr marL="342900" indent="-342900">
              <a:buFont typeface="Arial" panose="020B0604020202020204" pitchFamily="34" charset="0"/>
              <a:buChar char="•"/>
            </a:pPr>
            <a:r>
              <a:rPr lang="en-US" sz="2400" dirty="0"/>
              <a:t>Evaluating the composition of the IRB</a:t>
            </a:r>
          </a:p>
          <a:p>
            <a:pPr marL="342900" lvl="0" indent="-342900">
              <a:buFont typeface="Arial" panose="020B0604020202020204" pitchFamily="34" charset="0"/>
              <a:buChar char="•"/>
            </a:pPr>
            <a:r>
              <a:rPr lang="en-US" sz="2400" dirty="0"/>
              <a:t>Providing consultation to IRB members and IRBO staff on approvability of research and IRB or exempt determinations</a:t>
            </a:r>
          </a:p>
          <a:p>
            <a:pPr marL="342900" lvl="0" indent="-342900">
              <a:buFont typeface="Arial" panose="020B0604020202020204" pitchFamily="34" charset="0"/>
              <a:buChar char="•"/>
            </a:pPr>
            <a:r>
              <a:rPr lang="en-US" sz="2400" dirty="0"/>
              <a:t>Delegating authority to expedited reviewers to approve research </a:t>
            </a:r>
          </a:p>
          <a:p>
            <a:pPr marL="342900" lvl="0" indent="-342900">
              <a:buFont typeface="Arial" panose="020B0604020202020204" pitchFamily="34" charset="0"/>
              <a:buChar char="•"/>
            </a:pPr>
            <a:endParaRPr lang="en-US" sz="2400" dirty="0"/>
          </a:p>
          <a:p>
            <a:pPr lvl="0"/>
            <a:endParaRPr lang="en-US" sz="2400" dirty="0"/>
          </a:p>
        </p:txBody>
      </p:sp>
      <p:pic>
        <p:nvPicPr>
          <p:cNvPr id="3" name="Audio 2">
            <a:hlinkClick r:id="" action="ppaction://media"/>
            <a:extLst>
              <a:ext uri="{FF2B5EF4-FFF2-40B4-BE49-F238E27FC236}">
                <a16:creationId xmlns:a16="http://schemas.microsoft.com/office/drawing/2014/main" id="{F21BDDF3-3257-45A6-8545-21E3AC17D12C}"/>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8382000" y="6096000"/>
            <a:ext cx="609600" cy="609600"/>
          </a:xfrm>
          <a:prstGeom prst="rect">
            <a:avLst/>
          </a:prstGeom>
        </p:spPr>
      </p:pic>
    </p:spTree>
    <p:extLst>
      <p:ext uri="{BB962C8B-B14F-4D97-AF65-F5344CB8AC3E}">
        <p14:creationId xmlns:p14="http://schemas.microsoft.com/office/powerpoint/2010/main" val="41007088"/>
      </p:ext>
    </p:extLst>
  </p:cSld>
  <p:clrMapOvr>
    <a:masterClrMapping/>
  </p:clrMapOvr>
  <mc:AlternateContent xmlns:mc="http://schemas.openxmlformats.org/markup-compatibility/2006">
    <mc:Choice xmlns:p14="http://schemas.microsoft.com/office/powerpoint/2010/main" Requires="p14">
      <p:transition spd="slow" p14:dur="2000" advTm="43796"/>
    </mc:Choice>
    <mc:Fallback>
      <p:transition spd="slow" advTm="43796"/>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3"/>
                </p:tgtEl>
              </p:cMediaNode>
            </p:audio>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31DCD36A-F3E9-4E7A-BD46-53531E60969C}"/>
              </a:ext>
            </a:extLst>
          </p:cNvPr>
          <p:cNvSpPr>
            <a:spLocks noGrp="1"/>
          </p:cNvSpPr>
          <p:nvPr>
            <p:ph type="title" idx="4294967295"/>
          </p:nvPr>
        </p:nvSpPr>
        <p:spPr>
          <a:xfrm>
            <a:off x="669151" y="225095"/>
            <a:ext cx="7458849" cy="1077218"/>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3200" b="0" i="0" u="none" strike="noStrike" kern="1200" cap="none" spc="0" normalizeH="0" baseline="0" noProof="0" dirty="0">
                <a:ln>
                  <a:noFill/>
                </a:ln>
                <a:solidFill>
                  <a:schemeClr val="tx1"/>
                </a:solidFill>
                <a:effectLst/>
                <a:uLnTx/>
                <a:uFillTx/>
                <a:latin typeface="+mn-lt"/>
                <a:ea typeface="+mn-ea"/>
                <a:cs typeface="+mn-cs"/>
              </a:rPr>
              <a:t>Policy 101 – </a:t>
            </a:r>
            <a:r>
              <a:rPr lang="en-US" sz="3200" spc="0" dirty="0">
                <a:solidFill>
                  <a:schemeClr val="tx1"/>
                </a:solidFill>
                <a:latin typeface="+mn-lt"/>
                <a:ea typeface="+mn-ea"/>
                <a:cs typeface="+mn-cs"/>
              </a:rPr>
              <a:t>T</a:t>
            </a:r>
            <a:r>
              <a:rPr kumimoji="0" lang="en-US" sz="3200" b="0" i="0" u="none" strike="noStrike" kern="1200" cap="none" spc="0" normalizeH="0" baseline="0" noProof="0" dirty="0">
                <a:ln>
                  <a:noFill/>
                </a:ln>
                <a:solidFill>
                  <a:schemeClr val="tx1"/>
                </a:solidFill>
                <a:effectLst/>
                <a:uLnTx/>
                <a:uFillTx/>
                <a:latin typeface="+mn-lt"/>
                <a:ea typeface="+mn-ea"/>
                <a:cs typeface="+mn-cs"/>
              </a:rPr>
              <a:t>he </a:t>
            </a:r>
            <a:r>
              <a:rPr kumimoji="0" lang="en-US" sz="3200" b="0" i="0" u="none" strike="noStrike" kern="1200" cap="none" spc="0" normalizeH="0" baseline="0" noProof="0" dirty="0" err="1">
                <a:ln>
                  <a:noFill/>
                </a:ln>
                <a:solidFill>
                  <a:schemeClr val="tx1"/>
                </a:solidFill>
                <a:effectLst/>
                <a:uLnTx/>
                <a:uFillTx/>
                <a:latin typeface="+mn-lt"/>
                <a:ea typeface="+mn-ea"/>
                <a:cs typeface="+mn-cs"/>
              </a:rPr>
              <a:t>Offic</a:t>
            </a:r>
            <a:r>
              <a:rPr lang="en-US" sz="3200" spc="0" dirty="0">
                <a:solidFill>
                  <a:schemeClr val="tx1"/>
                </a:solidFill>
                <a:latin typeface="+mn-lt"/>
                <a:ea typeface="+mn-ea"/>
                <a:cs typeface="+mn-cs"/>
              </a:rPr>
              <a:t>e of IRB Operations (</a:t>
            </a:r>
            <a:r>
              <a:rPr kumimoji="0" lang="en-US" sz="3200" b="0" i="0" u="none" strike="noStrike" kern="1200" cap="none" spc="0" normalizeH="0" baseline="0" noProof="0" dirty="0">
                <a:ln>
                  <a:noFill/>
                </a:ln>
                <a:solidFill>
                  <a:schemeClr val="tx1"/>
                </a:solidFill>
                <a:effectLst/>
                <a:uLnTx/>
                <a:uFillTx/>
                <a:latin typeface="+mn-lt"/>
                <a:ea typeface="+mn-ea"/>
                <a:cs typeface="+mn-cs"/>
              </a:rPr>
              <a:t>IRBO)</a:t>
            </a:r>
          </a:p>
        </p:txBody>
      </p:sp>
      <p:sp>
        <p:nvSpPr>
          <p:cNvPr id="6" name="TextBox 5">
            <a:extLst>
              <a:ext uri="{FF2B5EF4-FFF2-40B4-BE49-F238E27FC236}">
                <a16:creationId xmlns:a16="http://schemas.microsoft.com/office/drawing/2014/main" id="{C000F77B-83B9-449E-9781-31B1C88B37EB}"/>
              </a:ext>
            </a:extLst>
          </p:cNvPr>
          <p:cNvSpPr txBox="1"/>
          <p:nvPr/>
        </p:nvSpPr>
        <p:spPr>
          <a:xfrm>
            <a:off x="523617" y="1302313"/>
            <a:ext cx="7749915" cy="4524315"/>
          </a:xfrm>
          <a:prstGeom prst="rect">
            <a:avLst/>
          </a:prstGeom>
          <a:noFill/>
        </p:spPr>
        <p:txBody>
          <a:bodyPr wrap="square" rtlCol="0">
            <a:spAutoFit/>
          </a:bodyPr>
          <a:lstStyle/>
          <a:p>
            <a:pPr lvl="0"/>
            <a:r>
              <a:rPr lang="en-US" sz="2400" dirty="0"/>
              <a:t>The IRBO is responsible for:</a:t>
            </a:r>
          </a:p>
          <a:p>
            <a:pPr marL="342900" lvl="0" indent="-342900">
              <a:buFont typeface="Arial" panose="020B0604020202020204" pitchFamily="34" charset="0"/>
              <a:buChar char="•"/>
            </a:pPr>
            <a:r>
              <a:rPr lang="en-US" sz="2400" dirty="0"/>
              <a:t>Managing and supporting the efficient and effective regulatory oversight of the NIH IRB.</a:t>
            </a:r>
          </a:p>
          <a:p>
            <a:pPr marL="342900" lvl="0" indent="-342900">
              <a:buFont typeface="Arial" panose="020B0604020202020204" pitchFamily="34" charset="0"/>
              <a:buChar char="•"/>
            </a:pPr>
            <a:r>
              <a:rPr lang="en-US" sz="2400" dirty="0"/>
              <a:t> Interfacing with other divisions of the NIH IRP that are responsible for the review and approval of research (e.g., Ancillary Reviews).</a:t>
            </a:r>
          </a:p>
          <a:p>
            <a:pPr marL="342900" lvl="0" indent="-342900">
              <a:buFont typeface="Arial" panose="020B0604020202020204" pitchFamily="34" charset="0"/>
              <a:buChar char="•"/>
            </a:pPr>
            <a:r>
              <a:rPr lang="en-US" sz="2400" dirty="0"/>
              <a:t>Preparing the minutes of the NIH IRB</a:t>
            </a:r>
          </a:p>
          <a:p>
            <a:pPr marL="342900" lvl="0" indent="-342900">
              <a:buFont typeface="Arial" panose="020B0604020202020204" pitchFamily="34" charset="0"/>
              <a:buChar char="•"/>
            </a:pPr>
            <a:r>
              <a:rPr lang="en-US" sz="2400" dirty="0"/>
              <a:t>Providing pre-review of IRB submission</a:t>
            </a:r>
          </a:p>
          <a:p>
            <a:pPr marL="342900" lvl="0" indent="-342900">
              <a:buFont typeface="Arial" panose="020B0604020202020204" pitchFamily="34" charset="0"/>
              <a:buChar char="•"/>
            </a:pPr>
            <a:r>
              <a:rPr lang="en-US" sz="2400" dirty="0"/>
              <a:t>Providing guidance to research teams regarding IRB submissions and stipulations</a:t>
            </a:r>
          </a:p>
          <a:p>
            <a:pPr marL="342900" lvl="0" indent="-342900">
              <a:buFont typeface="Arial" panose="020B0604020202020204" pitchFamily="34" charset="0"/>
              <a:buChar char="•"/>
            </a:pPr>
            <a:r>
              <a:rPr lang="en-US" sz="2400" dirty="0"/>
              <a:t>When delegated as IRB members, making expedited or exempt determinations</a:t>
            </a:r>
          </a:p>
        </p:txBody>
      </p:sp>
      <p:pic>
        <p:nvPicPr>
          <p:cNvPr id="3" name="Audio 2">
            <a:hlinkClick r:id="" action="ppaction://media"/>
            <a:extLst>
              <a:ext uri="{FF2B5EF4-FFF2-40B4-BE49-F238E27FC236}">
                <a16:creationId xmlns:a16="http://schemas.microsoft.com/office/drawing/2014/main" id="{AB8C0736-AC71-4769-8460-90E75D96A7F2}"/>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8382000" y="6096000"/>
            <a:ext cx="609600" cy="609600"/>
          </a:xfrm>
          <a:prstGeom prst="rect">
            <a:avLst/>
          </a:prstGeom>
        </p:spPr>
      </p:pic>
    </p:spTree>
    <p:extLst>
      <p:ext uri="{BB962C8B-B14F-4D97-AF65-F5344CB8AC3E}">
        <p14:creationId xmlns:p14="http://schemas.microsoft.com/office/powerpoint/2010/main" val="2727907010"/>
      </p:ext>
    </p:extLst>
  </p:cSld>
  <p:clrMapOvr>
    <a:masterClrMapping/>
  </p:clrMapOvr>
  <mc:AlternateContent xmlns:mc="http://schemas.openxmlformats.org/markup-compatibility/2006" xmlns:p14="http://schemas.microsoft.com/office/powerpoint/2010/main">
    <mc:Choice Requires="p14">
      <p:transition spd="slow" p14:dur="2000" advTm="53980"/>
    </mc:Choice>
    <mc:Fallback xmlns="">
      <p:transition spd="slow" advTm="5398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3"/>
                </p:tgtEl>
              </p:cMediaNode>
            </p:audio>
          </p:childTnLst>
        </p:cTn>
      </p:par>
    </p:tnLst>
  </p:timing>
</p:sld>
</file>

<file path=ppt/tags/tag1.xml><?xml version="1.0" encoding="utf-8"?>
<p:tagLst xmlns:a="http://schemas.openxmlformats.org/drawingml/2006/main" xmlns:r="http://schemas.openxmlformats.org/officeDocument/2006/relationships" xmlns:p="http://schemas.openxmlformats.org/presentationml/2006/main">
  <p:tag name="CAPTIONID" val="fdbc3890-fc4d-4e7f-adcd-18bfa3770c42"/>
  <p:tag name="TEMPPRESENTATIONFILE" val="C:\Users\bridgeh\AppData\Local\Temp\2\tmp3B54.tmp"/>
  <p:tag name="TEMPMEDIAFILENAME" val="C:\Users\bridgeh\AppData\Local\Temp\2\tmp3BF1_Audio 1"/>
  <p:tag name="MEDIAFADEDURATION" val="0.2"/>
  <p:tag name="MEDIATRANSPARENCY" val="0.3"/>
  <p:tag name="MEDIACAPTIONSPROMPTED" val="False"/>
</p:tagLst>
</file>

<file path=ppt/theme/theme1.xml><?xml version="1.0" encoding="utf-8"?>
<a:theme xmlns:a="http://schemas.openxmlformats.org/drawingml/2006/main" name="Retrospect">
  <a:themeElements>
    <a:clrScheme name="Blue II">
      <a:dk1>
        <a:sysClr val="windowText" lastClr="000000"/>
      </a:dk1>
      <a:lt1>
        <a:sysClr val="window" lastClr="FFFFFF"/>
      </a:lt1>
      <a:dk2>
        <a:srgbClr val="335B74"/>
      </a:dk2>
      <a:lt2>
        <a:srgbClr val="DFE3E5"/>
      </a:lt2>
      <a:accent1>
        <a:srgbClr val="1CADE4"/>
      </a:accent1>
      <a:accent2>
        <a:srgbClr val="2683C6"/>
      </a:accent2>
      <a:accent3>
        <a:srgbClr val="27CED7"/>
      </a:accent3>
      <a:accent4>
        <a:srgbClr val="42BA97"/>
      </a:accent4>
      <a:accent5>
        <a:srgbClr val="3E8853"/>
      </a:accent5>
      <a:accent6>
        <a:srgbClr val="62A39F"/>
      </a:accent6>
      <a:hlink>
        <a:srgbClr val="6EAC1C"/>
      </a:hlink>
      <a:folHlink>
        <a:srgbClr val="B26B02"/>
      </a:folHlink>
    </a:clrScheme>
    <a:fontScheme name="Retrospect">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Presentation2" id="{E21B756F-6885-494A-BBEE-245C737254D9}" vid="{FC0F0FE4-C548-4F87-98A6-1B0567EC3805}"/>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1 6 " ? > < C a p t i o n I t e m s L i s t   x m l n s : x s d = " h t t p : / / w w w . w 3 . o r g / 2 0 0 1 / X M L S c h e m a "   x m l n s : x s i = " h t t p : / / w w w . w 3 . o r g / 2 0 0 1 / X M L S c h e m a - i n s t a n c e " > < I d > e 7 2 9 c 2 c 9 - 1 8 6 7 - 4 d e 0 - 8 2 6 3 - f 0 2 2 a b 5 5 0 2 2 1 < / I d > < C a p t i o n I t e m s > < C a p t i o n I t e m > < I n t e r n a l I d > 8 a d 9 f 4 e 5 - a 0 d 3 - 4 5 2 8 - 9 c b 6 - 0 c 1 d c 4 8 0 e 0 2 6 < / I n t e r n a l I d > < N a m e > A u d i o   6 T h i s i s a 0 0 : 0 0 : 0 1 . 4 - 0 0 : 0 0 : 3 0 . 0 < / N a m e > < T e x t > T h i s   i s   a   s h o r t   p r e s e n t a t i o n   t o   i n t r o d u c e   y o u   t o   P o l i c y   4 0 1 ,   w h i c h   i s   t h e   n e w   O f f i c e   o f   H u m a n   S u b j e c t s   R e s e a r c h   P r o t e c t i o n s   p o l i c y   d e s c r i b i n g   t h e   r e q u i r e m e n t s   f o r   r e s e a r c h   i n v o l v i n g   p r i s o n e r s . < / T e x t > < B o o k M a r k E n t r y N a m e > A u d i o   6 0 0 : 0 0 : 0 1 . 4 < / B o o k M a r k E n t r y N a m e > < B o o k M a r k E x i t N a m e > A u d i o   6 0 0 : 0 0 : 3 0 . 0 < / B o o k M a r k E x i t N a m e > < B o o k M a r k E n t r y P o s i t i o n > 1 4 2 9 < / B o o k M a r k E n t r y P o s i t i o n > < B o o k M a r k E x i t P o s i t i o n > 3 0 0 0 0 < / B o o k M a r k E x i t P o s i t i o n > < I s E x i t P o s i t i o n D e r i v e d > f a l s e < / I s E x i t P o s i t i o n D e r i v e d > < C a p t i o n S t y l e > < F o n t N a m e > C a l i b r i < / F o n t N a m e > < F o n t S t y l e > R e g u l a r < / F o n t S t y l e > < T e x t A l i g n S t y l e P r o p e r t y > l e f t < / T e x t A l i g n S t y l e P r o p e r t y > < F o n t C o l o r I n t e g e r > 1 6 7 7 7 2 1 5 < / F o n t C o l o r I n t e g e r > < B a c k g r o u n d C o l o r I n t e g e r > 0 < / B a c k g r o u n d C o l o r I n t e g e r > < C a p t i o n L o c a t i o n > S l i d e B o t t o m < / C a p t i o n L o c a t i o n > < F o n t S i z e > < V a l u e > 1 8 < / V a l u e > < U n i t > P o i n t < / U n i t > < / F o n t S i z e > < / C a p t i o n S t y l e > < / C a p t i o n I t e m > < / C a p t i o n I t e m s > < / C a p t i o n I t e m s L i s t > 
</file>

<file path=customXml/itemProps1.xml><?xml version="1.0" encoding="utf-8"?>
<ds:datastoreItem xmlns:ds="http://schemas.openxmlformats.org/officeDocument/2006/customXml" ds:itemID="{7A169E7B-9883-42E1-AD20-B25AEB873EC6}">
  <ds:schemaRefs>
    <ds:schemaRef ds:uri="http://www.w3.org/2001/XMLSchema"/>
  </ds:schemaRefs>
</ds:datastoreItem>
</file>

<file path=docProps/app.xml><?xml version="1.0" encoding="utf-8"?>
<Properties xmlns="http://schemas.openxmlformats.org/officeDocument/2006/extended-properties" xmlns:vt="http://schemas.openxmlformats.org/officeDocument/2006/docPropsVTypes">
  <TotalTime>4025</TotalTime>
  <Words>1858</Words>
  <Application>Microsoft Office PowerPoint</Application>
  <PresentationFormat>On-screen Show (4:3)</PresentationFormat>
  <Paragraphs>159</Paragraphs>
  <Slides>12</Slides>
  <Notes>12</Notes>
  <HiddenSlides>0</HiddenSlides>
  <MMClips>12</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12</vt:i4>
      </vt:variant>
    </vt:vector>
  </HeadingPairs>
  <TitlesOfParts>
    <vt:vector size="17" baseType="lpstr">
      <vt:lpstr>Arial</vt:lpstr>
      <vt:lpstr>Calibri</vt:lpstr>
      <vt:lpstr>Calibri Light</vt:lpstr>
      <vt:lpstr>Wingdings</vt:lpstr>
      <vt:lpstr>Retrospect</vt:lpstr>
      <vt:lpstr>Policy 101- Organizational Structure of the OHSRP</vt:lpstr>
      <vt:lpstr>Policy 101 Implementation</vt:lpstr>
      <vt:lpstr>Policy 101 –Organizational Structure of the OHSRP</vt:lpstr>
      <vt:lpstr>Policy 101 - key points</vt:lpstr>
      <vt:lpstr>Policy 101 – Functions of OHSRP</vt:lpstr>
      <vt:lpstr>Policy 101 – Role of the Institutional Official (IO)</vt:lpstr>
      <vt:lpstr>Policy 101 – Role of the OHSRP Director</vt:lpstr>
      <vt:lpstr>Policy 101 – Role of the NIH IRB Executive Chair</vt:lpstr>
      <vt:lpstr>Policy 101 – The Office of IRB Operations (IRBO)</vt:lpstr>
      <vt:lpstr>Policy 101 – The office of Compliance and Training</vt:lpstr>
      <vt:lpstr>Policy 101 – The office of Policy and Accreditation</vt:lpstr>
      <vt:lpstr>Resources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Policy 302-Recruitment and Compensation</dc:title>
  <dc:creator>Green, Jonathan (NIH/OD) [E]</dc:creator>
  <cp:lastModifiedBy>Bridge, Heather (NIH/OD) [E]</cp:lastModifiedBy>
  <cp:revision>224</cp:revision>
  <dcterms:created xsi:type="dcterms:W3CDTF">2020-07-17T14:57:02Z</dcterms:created>
  <dcterms:modified xsi:type="dcterms:W3CDTF">2020-09-12T19:42:12Z</dcterms:modified>
</cp:coreProperties>
</file>